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314" r:id="rId3"/>
    <p:sldId id="437" r:id="rId4"/>
    <p:sldId id="448" r:id="rId5"/>
    <p:sldId id="449" r:id="rId6"/>
    <p:sldId id="447" r:id="rId7"/>
    <p:sldId id="446" r:id="rId8"/>
    <p:sldId id="440" r:id="rId9"/>
    <p:sldId id="450" r:id="rId10"/>
    <p:sldId id="451" r:id="rId11"/>
    <p:sldId id="452" r:id="rId12"/>
    <p:sldId id="453" r:id="rId13"/>
    <p:sldId id="454" r:id="rId14"/>
    <p:sldId id="455" r:id="rId15"/>
    <p:sldId id="456" r:id="rId16"/>
    <p:sldId id="441" r:id="rId17"/>
    <p:sldId id="458" r:id="rId18"/>
    <p:sldId id="457" r:id="rId19"/>
    <p:sldId id="442" r:id="rId20"/>
    <p:sldId id="459" r:id="rId21"/>
    <p:sldId id="443" r:id="rId22"/>
    <p:sldId id="461" r:id="rId23"/>
    <p:sldId id="462" r:id="rId24"/>
    <p:sldId id="463" r:id="rId25"/>
    <p:sldId id="465" r:id="rId26"/>
    <p:sldId id="466" r:id="rId27"/>
    <p:sldId id="467" r:id="rId28"/>
    <p:sldId id="468" r:id="rId29"/>
    <p:sldId id="469" r:id="rId30"/>
    <p:sldId id="470" r:id="rId31"/>
    <p:sldId id="471" r:id="rId32"/>
    <p:sldId id="472" r:id="rId33"/>
    <p:sldId id="473" r:id="rId34"/>
    <p:sldId id="474" r:id="rId35"/>
    <p:sldId id="475" r:id="rId36"/>
    <p:sldId id="439" r:id="rId37"/>
    <p:sldId id="445" r:id="rId38"/>
    <p:sldId id="476" r:id="rId39"/>
    <p:sldId id="477" r:id="rId40"/>
    <p:sldId id="478" r:id="rId41"/>
    <p:sldId id="479" r:id="rId42"/>
    <p:sldId id="480" r:id="rId43"/>
    <p:sldId id="481" r:id="rId44"/>
    <p:sldId id="482" r:id="rId45"/>
    <p:sldId id="483" r:id="rId46"/>
    <p:sldId id="484" r:id="rId47"/>
    <p:sldId id="485" r:id="rId48"/>
    <p:sldId id="486" r:id="rId49"/>
    <p:sldId id="487" r:id="rId50"/>
    <p:sldId id="488" r:id="rId51"/>
    <p:sldId id="490" r:id="rId52"/>
    <p:sldId id="491" r:id="rId53"/>
    <p:sldId id="492" r:id="rId54"/>
    <p:sldId id="493" r:id="rId55"/>
    <p:sldId id="494" r:id="rId56"/>
    <p:sldId id="495" r:id="rId57"/>
    <p:sldId id="496" r:id="rId58"/>
    <p:sldId id="497" r:id="rId59"/>
    <p:sldId id="49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13"/>
    <p:restoredTop sz="94519"/>
  </p:normalViewPr>
  <p:slideViewPr>
    <p:cSldViewPr snapToGrid="0" snapToObjects="1">
      <p:cViewPr varScale="1">
        <p:scale>
          <a:sx n="81" d="100"/>
          <a:sy n="81" d="100"/>
        </p:scale>
        <p:origin x="782" y="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27/03/2024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27/03/2024</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27/03/2024</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igital multimeter&#10;&#10;Description automatically generated">
            <a:extLst>
              <a:ext uri="{FF2B5EF4-FFF2-40B4-BE49-F238E27FC236}">
                <a16:creationId xmlns:a16="http://schemas.microsoft.com/office/drawing/2014/main" id="{498AD322-F791-63DA-A2FE-7474E3760309}"/>
              </a:ext>
            </a:extLst>
          </p:cNvPr>
          <p:cNvPicPr>
            <a:picLocks noChangeAspect="1"/>
          </p:cNvPicPr>
          <p:nvPr/>
        </p:nvPicPr>
        <p:blipFill rotWithShape="1">
          <a:blip r:embed="rId3"/>
          <a:srcRect t="42760" b="16008"/>
          <a:stretch/>
        </p:blipFill>
        <p:spPr>
          <a:xfrm>
            <a:off x="-1020" y="0"/>
            <a:ext cx="12190979"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N4 Fault Finding and Protective Devices</a:t>
            </a:r>
          </a:p>
          <a:p>
            <a:pPr algn="r"/>
            <a:endParaRPr lang="en-GB" sz="5400" b="1" dirty="0">
              <a:solidFill>
                <a:schemeClr val="bg1"/>
              </a:solidFill>
              <a:latin typeface="Brandon Grotesque Medium" panose="020B0603020203060202" pitchFamily="34" charset="77"/>
            </a:endParaRP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
        <p:nvSpPr>
          <p:cNvPr id="2" name="TextBox 1">
            <a:extLst>
              <a:ext uri="{FF2B5EF4-FFF2-40B4-BE49-F238E27FC236}">
                <a16:creationId xmlns:a16="http://schemas.microsoft.com/office/drawing/2014/main" id="{3FD01B0D-BC39-DAF7-1D4B-F0EA79266666}"/>
              </a:ext>
            </a:extLst>
          </p:cNvPr>
          <p:cNvSpPr txBox="1"/>
          <p:nvPr/>
        </p:nvSpPr>
        <p:spPr>
          <a:xfrm>
            <a:off x="3843680" y="197963"/>
            <a:ext cx="5335571" cy="646331"/>
          </a:xfrm>
          <a:prstGeom prst="rect">
            <a:avLst/>
          </a:prstGeom>
          <a:solidFill>
            <a:schemeClr val="bg2"/>
          </a:solidFill>
          <a:ln>
            <a:noFill/>
            <a:prstDash val="sysDot"/>
          </a:ln>
        </p:spPr>
        <p:txBody>
          <a:bodyPr wrap="square" rtlCol="0">
            <a:spAutoFit/>
          </a:bodyPr>
          <a:lstStyle/>
          <a:p>
            <a:pPr algn="ctr"/>
            <a:r>
              <a:rPr lang="en-ZA" i="1" dirty="0">
                <a:solidFill>
                  <a:schemeClr val="bg1">
                    <a:lumMod val="50000"/>
                  </a:schemeClr>
                </a:solidFill>
              </a:rPr>
              <a:t>Promotional version</a:t>
            </a:r>
          </a:p>
          <a:p>
            <a:pPr algn="ctr"/>
            <a:r>
              <a:rPr lang="en-ZA" i="1" dirty="0">
                <a:solidFill>
                  <a:schemeClr val="bg1">
                    <a:lumMod val="50000"/>
                  </a:schemeClr>
                </a:solidFill>
              </a:rPr>
              <a:t>Additional changes may apply</a:t>
            </a:r>
          </a:p>
        </p:txBody>
      </p:sp>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992B0-F904-E9F4-E887-4B47BA6CC82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A8F510B-4A4D-3C3D-88E5-2FD10B2CAF7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76D8E22C-C9BC-8DC3-38DA-8F40C856AB05}"/>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2E5F2733-B210-A4A6-AB70-7E720F516799}"/>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6418726-7DDD-BF24-C556-98F490569EC1}"/>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624D0FA8-AA0F-79F2-7B76-814FF895D16D}"/>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VOLTAGE TESTER</a:t>
            </a:r>
          </a:p>
          <a:p>
            <a:pPr>
              <a:lnSpc>
                <a:spcPct val="150000"/>
              </a:lnSpc>
            </a:pPr>
            <a:r>
              <a:rPr lang="en-ZA" sz="2400" dirty="0">
                <a:latin typeface="Arial" panose="020B0604020202020204" pitchFamily="34" charset="0"/>
                <a:cs typeface="Arial" panose="020B0604020202020204" pitchFamily="34" charset="0"/>
              </a:rPr>
              <a:t>This is an instrument for the detection of voltage and current in an electrical circuit. The voltage tester is a measuring instrument used for the detection of alternating current (AC) voltage and current in electrical power circuits.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580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55CA9-8144-F009-21DB-B1CF2EEA13A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19B7270-C882-AE52-D8A4-CDB14849CF54}"/>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D6C8B31B-90A7-8A73-11BC-548B8D37B8A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CB8A985C-1877-A76F-28A6-0602E07C47FC}"/>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A1A5197-8FF7-6AF5-B31C-EAA19FF35A4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BC1882D2-FD63-054B-2191-10338BBB547A}"/>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MOVING-COIL METER</a:t>
            </a:r>
          </a:p>
          <a:p>
            <a:pPr>
              <a:lnSpc>
                <a:spcPct val="150000"/>
              </a:lnSpc>
            </a:pPr>
            <a:r>
              <a:rPr lang="en-ZA" sz="2400" dirty="0">
                <a:latin typeface="Arial" panose="020B0604020202020204" pitchFamily="34" charset="0"/>
                <a:cs typeface="Arial" panose="020B0604020202020204" pitchFamily="34" charset="0"/>
              </a:rPr>
              <a:t>The moving-coil meter is an analogue instrument which is used to measure small currents. It is a widely used measuring instrument which works on the principle of the DC motor. </a:t>
            </a:r>
          </a:p>
        </p:txBody>
      </p:sp>
    </p:spTree>
    <p:extLst>
      <p:ext uri="{BB962C8B-B14F-4D97-AF65-F5344CB8AC3E}">
        <p14:creationId xmlns:p14="http://schemas.microsoft.com/office/powerpoint/2010/main" val="293103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1780-0DAE-25F6-C24A-6519B475959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CA4F094-9FEB-0D98-214E-9E403C669452}"/>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03866FE-17B9-28B2-0B53-CEF5BDD9D016}"/>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EFF9DFAB-4EEC-A035-F059-FECED7211B3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26E7E4B-7D6F-7C1A-7CB3-FDDFE597AE11}"/>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8B867E94-8032-97EB-DFF8-C7C15C9FC708}"/>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WHEATSTONE BRIDGE</a:t>
            </a:r>
          </a:p>
          <a:p>
            <a:pPr>
              <a:lnSpc>
                <a:spcPct val="150000"/>
              </a:lnSpc>
            </a:pPr>
            <a:r>
              <a:rPr lang="en-ZA" sz="2400" dirty="0">
                <a:latin typeface="Arial" panose="020B0604020202020204" pitchFamily="34" charset="0"/>
                <a:cs typeface="Arial" panose="020B0604020202020204" pitchFamily="34" charset="0"/>
              </a:rPr>
              <a:t>The Wheatstone bridge makes use of a set of known resistances which are balanced to determine the value of an unknown resistor accurately. The Wheatstone bridge is an electrical circuit consisting of a set of known resistors arranged in a particular way to measure the value of an unknown resistor very accurately by balancing the voltages of the two legs of the circuit.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54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C822B-4781-61C4-B20B-2E4E54AE712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1D6266C-E62C-0947-145F-726B849A856C}"/>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DF4F17C4-8B7F-3489-01D0-FEAC1DCC5C07}"/>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FD97CD75-28C6-3346-C17A-A64EA880DF3F}"/>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F913068-B423-4384-6C03-36100762C08E}"/>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EDE7B8E1-4A47-3359-4A45-72AA2F79B1E8}"/>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ANALOGUE VOLTMETER</a:t>
            </a:r>
          </a:p>
          <a:p>
            <a:pPr>
              <a:lnSpc>
                <a:spcPct val="150000"/>
              </a:lnSpc>
            </a:pPr>
            <a:r>
              <a:rPr lang="en-ZA" sz="2400" dirty="0">
                <a:latin typeface="Arial" panose="020B0604020202020204" pitchFamily="34" charset="0"/>
                <a:cs typeface="Arial" panose="020B0604020202020204" pitchFamily="34" charset="0"/>
              </a:rPr>
              <a:t>The analogue voltmeter makes use of a moving-coil galvanometer and is called a permanent magnet moving-coil (PMMC) voltmeter. To protect the galvanometer, it must always be connected with a series resistor.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1972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A5E05-A473-3665-831E-C274ECBBA21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6B35DDA-F1BC-B4B8-74A6-54F0EABA478E}"/>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1B6B91EF-B1A5-8FD2-87D5-37DA25913AB2}"/>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B57139CF-D87A-7490-9BD3-94307E6B9005}"/>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62D26BD-C563-9259-A524-15FB77CF6458}"/>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281B4E99-A282-7DC7-A661-5BE224444718}"/>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AMMETER</a:t>
            </a:r>
          </a:p>
          <a:p>
            <a:pPr>
              <a:lnSpc>
                <a:spcPct val="150000"/>
              </a:lnSpc>
            </a:pPr>
            <a:r>
              <a:rPr lang="en-ZA" sz="2400" dirty="0">
                <a:latin typeface="Arial" panose="020B0604020202020204" pitchFamily="34" charset="0"/>
                <a:cs typeface="Arial" panose="020B0604020202020204" pitchFamily="34" charset="0"/>
              </a:rPr>
              <a:t>The analogue ammeter also makes use of a PMMC. When used as an ammeter the moving coil must be connected in series with the circuit. It must also be protected by a parallel (or shunt) resistor through which most of the current is deviated when the current is measured.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9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448D8-ABD5-DEE3-496C-681DBC5E711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A7B9CBF-F3B9-4309-1B34-0298CD0699E7}"/>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5EF84511-4ED4-7CAE-9A76-53109E168AB2}"/>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E344FA05-57A3-4485-C050-629CCB031297}"/>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CB7E35D-9528-84F2-B1BF-74E2C512E620}"/>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09CDB74C-7E30-E109-B57D-DAAAD1CBFEDA}"/>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DIGITAL MEASURING INSTRUMENTS</a:t>
            </a:r>
          </a:p>
          <a:p>
            <a:pPr>
              <a:lnSpc>
                <a:spcPct val="150000"/>
              </a:lnSpc>
            </a:pPr>
            <a:r>
              <a:rPr lang="en-ZA" sz="2400" dirty="0">
                <a:latin typeface="Arial" panose="020B0604020202020204" pitchFamily="34" charset="0"/>
                <a:cs typeface="Arial" panose="020B0604020202020204" pitchFamily="34" charset="0"/>
              </a:rPr>
              <a:t>Digital instruments work on a different principle to analogue instruments. They have quite intricate circuit diagrams, with most of their electronic components contained in one integrated circuit (IC) which performs most of the signal processing and display of the measurements. </a:t>
            </a:r>
          </a:p>
        </p:txBody>
      </p:sp>
    </p:spTree>
    <p:extLst>
      <p:ext uri="{BB962C8B-B14F-4D97-AF65-F5344CB8AC3E}">
        <p14:creationId xmlns:p14="http://schemas.microsoft.com/office/powerpoint/2010/main" val="150179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9C4D4-E2A1-E088-CEC8-BC592D5C265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A467547-53CF-E7A7-F073-FA59A8F56B80}"/>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78C7F381-AAF9-D401-623F-31A4C33492E2}"/>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DCF3855C-9312-0C9C-F3EC-FBD3352832AB}"/>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195337F-6752-1EB7-4C05-C8B1B475253A}"/>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3F9A52A0-95CE-2C0A-3674-7B29B67523D9}"/>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MOTOR PROTECTION</a:t>
            </a:r>
          </a:p>
          <a:p>
            <a:pPr>
              <a:lnSpc>
                <a:spcPct val="150000"/>
              </a:lnSpc>
            </a:pPr>
            <a:r>
              <a:rPr lang="en-ZA" sz="2400" dirty="0">
                <a:latin typeface="Arial" panose="020B0604020202020204" pitchFamily="34" charset="0"/>
                <a:cs typeface="Arial" panose="020B0604020202020204" pitchFamily="34" charset="0"/>
              </a:rPr>
              <a:t>Electrical induction motors are used in all sectors of industrial, commercial, and domestic industries, and while motors are expensive, the components that can be used to protect them are not so costly. It is imperative to include the necessary motor protection equipment in the main power and control circuitry of electrical motors. Motors can be protected against a number of faulty conditions that can be harmful including overload, overcurrent, low voltage, high voltage, phase failure, phase reversal and ground faults. </a:t>
            </a:r>
          </a:p>
        </p:txBody>
      </p:sp>
    </p:spTree>
    <p:extLst>
      <p:ext uri="{BB962C8B-B14F-4D97-AF65-F5344CB8AC3E}">
        <p14:creationId xmlns:p14="http://schemas.microsoft.com/office/powerpoint/2010/main" val="4256050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10347-D0CD-6B07-89A4-2BBF78ABE48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3982A5C-5CA3-7D4E-B275-1EB1F80A1D7C}"/>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E971F0CC-D32C-7B19-ECEB-42810CF1C77F}"/>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ECE73F91-36AE-0454-F637-902B91E518EC}"/>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C10C177-5D12-A6AB-72F3-2F16E2B17A96}"/>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02E7CFB9-C77B-5627-E211-2684F1046D9E}"/>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OVERLOAD PROTECTION</a:t>
            </a:r>
            <a:r>
              <a:rPr lang="en-ZA"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There are mainly three types of overload protection devices, namely thermal overload relays, electromagnetic overload relays and electronic (solid state) overload relays. Although electronic overload relays are gaining in popularity because of their versatility and relatively low cost, thermal overloads are widely used, especially bimetal thermal overloads. </a:t>
            </a:r>
          </a:p>
        </p:txBody>
      </p:sp>
    </p:spTree>
    <p:extLst>
      <p:ext uri="{BB962C8B-B14F-4D97-AF65-F5344CB8AC3E}">
        <p14:creationId xmlns:p14="http://schemas.microsoft.com/office/powerpoint/2010/main" val="3679617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34AC8-64EB-EE87-61DC-94382FC05A4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4E0B9BD-AB9C-AA49-8115-89325156267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E62CFB03-F45B-F33F-25A4-42D10FA56C73}"/>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B659D52A-CC21-FA3E-2F1D-9D6C8D59AC68}"/>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0060EBD-B45D-D5A5-A017-7C5EAA9A9A78}"/>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CATHODE RAY OSCILLOSCOPE (CRO)</a:t>
            </a:r>
          </a:p>
          <a:p>
            <a:pPr>
              <a:lnSpc>
                <a:spcPct val="150000"/>
              </a:lnSpc>
            </a:pPr>
            <a:r>
              <a:rPr lang="en-ZA" sz="2400" dirty="0">
                <a:latin typeface="Arial" panose="020B0604020202020204" pitchFamily="34" charset="0"/>
                <a:cs typeface="Arial" panose="020B0604020202020204" pitchFamily="34" charset="0"/>
              </a:rPr>
              <a:t>An oscilloscope is a measuring instrument that measures voltage signals and displays them on a screen. There are basically two types of oscilloscopes, digital oscilloscopes, and CRO’s. Most oscilloscopes are built with two input channels, which can both be displayed on the screen individually or simultaneously. </a:t>
            </a:r>
          </a:p>
        </p:txBody>
      </p:sp>
      <p:sp>
        <p:nvSpPr>
          <p:cNvPr id="9" name="TextBox 8">
            <a:extLst>
              <a:ext uri="{FF2B5EF4-FFF2-40B4-BE49-F238E27FC236}">
                <a16:creationId xmlns:a16="http://schemas.microsoft.com/office/drawing/2014/main" id="{5DA8B2C5-876F-C161-138A-BF451844AB8A}"/>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2: Light current</a:t>
            </a:r>
          </a:p>
        </p:txBody>
      </p:sp>
    </p:spTree>
    <p:extLst>
      <p:ext uri="{BB962C8B-B14F-4D97-AF65-F5344CB8AC3E}">
        <p14:creationId xmlns:p14="http://schemas.microsoft.com/office/powerpoint/2010/main" val="191706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3C963-1935-8095-6D67-827A31BACF5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67B2A2F-8604-6376-5FC7-5DFAEC209CFA}"/>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20E5F242-E900-4335-189A-8D1B301281AC}"/>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B8153A76-AF4B-403B-0D75-05A38CF887A0}"/>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BC93EBF-A059-F658-A781-332AAD07FFA4}"/>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EBD39DFC-05F6-F6D5-7EBD-C74524F9F52E}"/>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PROPERTIES OF THE OSCILLOSCOPE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display the shape of a signal.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distinguish between AC and DC.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measure the amplitude of a signal.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display and measure properties of voltage spikes and pulses.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measure the period of an AC signal and calculate the frequency.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display and measure the phase shift between two AC signals.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measure the voltage across a known resistor and calculate the current. </a:t>
            </a:r>
          </a:p>
        </p:txBody>
      </p:sp>
    </p:spTree>
    <p:extLst>
      <p:ext uri="{BB962C8B-B14F-4D97-AF65-F5344CB8AC3E}">
        <p14:creationId xmlns:p14="http://schemas.microsoft.com/office/powerpoint/2010/main" val="331526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Every electrical fault situation is unique and demands its own approach. Only with experience will the electrician learn to conduct the best fault-finding process possible for a given situation. Approaches to and methods for fault finding are intended to guide the electrician in finding and fixing the fault in a malfunctioning electrical circuit as safely and efficiently as possible.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1: Heavy current</a:t>
            </a: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51E60-1620-8D96-0FD8-51AA7E91089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B2B7830-8402-9B4B-3A51-AF3DF963937B}"/>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72B0BAD4-25FE-655A-5997-F8F6E52C0BB3}"/>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D166F223-3278-2C61-8B49-A2C66590E7AF}"/>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EB966AB-4EB2-BB75-0490-EFE56BC6DBF8}"/>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5CB6DE50-B2A2-8662-FB37-3D58CE9CF0A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FUNCTIONS OF THE CRO COMPONENTS</a:t>
            </a:r>
          </a:p>
          <a:p>
            <a:pPr>
              <a:lnSpc>
                <a:spcPct val="150000"/>
              </a:lnSpc>
            </a:pPr>
            <a:r>
              <a:rPr lang="en-ZA" sz="2400" dirty="0">
                <a:latin typeface="Arial" panose="020B0604020202020204" pitchFamily="34" charset="0"/>
                <a:cs typeface="Arial" panose="020B0604020202020204" pitchFamily="34" charset="0"/>
              </a:rPr>
              <a:t>The most commonly used CRO is the dual trace oscilloscope. This must not be confused with the dual beam oscilloscope. The dual trace oscilloscope has only one electron gun which produces one electron beam, whereas the dual beam has two electron guns, one for each channel. The electron beam of the dual trace CRO is switched between the two channels to display both input signals as two traces on its screen. </a:t>
            </a:r>
          </a:p>
        </p:txBody>
      </p:sp>
    </p:spTree>
    <p:extLst>
      <p:ext uri="{BB962C8B-B14F-4D97-AF65-F5344CB8AC3E}">
        <p14:creationId xmlns:p14="http://schemas.microsoft.com/office/powerpoint/2010/main" val="1286699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38F5C-21DF-D1BA-6EDF-8D893B11D5B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B850040-7E5F-44E7-53D0-ECA0225C7D7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2BF5D560-E791-4F78-416F-89BC0F4307EA}"/>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9767BC71-AFC8-D842-D49C-1ED2560D0499}"/>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588E92C-C74B-2B57-E5B9-8A04E92E43D0}"/>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7D4237AD-B0CD-E150-A0E7-4E905E621BCA}"/>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FACTORS THAT AFFECT RESISTORS</a:t>
            </a:r>
          </a:p>
          <a:p>
            <a:pPr>
              <a:lnSpc>
                <a:spcPct val="150000"/>
              </a:lnSpc>
            </a:pPr>
            <a:r>
              <a:rPr lang="en-ZA" sz="2400" dirty="0">
                <a:latin typeface="Arial" panose="020B0604020202020204" pitchFamily="34" charset="0"/>
                <a:cs typeface="Arial" panose="020B0604020202020204" pitchFamily="34" charset="0"/>
              </a:rPr>
              <a:t>When a specific material is used to form a resistor there are a number of factors that affect the resistance of that material:</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Resistivity of a certain material;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Length of the resistor;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Cross-sectional area of the resistor;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Temperature of the resistor. </a:t>
            </a:r>
          </a:p>
        </p:txBody>
      </p:sp>
    </p:spTree>
    <p:extLst>
      <p:ext uri="{BB962C8B-B14F-4D97-AF65-F5344CB8AC3E}">
        <p14:creationId xmlns:p14="http://schemas.microsoft.com/office/powerpoint/2010/main" val="38945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09CCE-B869-6CF4-82AE-0BA81727F3E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71D6B94-F4E6-336B-4ABF-198A3FEED624}"/>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AC617864-517A-62BA-3949-B583D18BBEE1}"/>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CDE8EAFA-32EC-CAFE-D2F2-C5B768F759A9}"/>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898916-4FE0-7680-2F39-38D0AEBBF818}"/>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60D9FA63-9823-67E6-20A6-3CF0B4C4A2CB}"/>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FACTORS THAT INFLUENCE CAPACITORS</a:t>
            </a:r>
          </a:p>
          <a:p>
            <a:pPr>
              <a:lnSpc>
                <a:spcPct val="150000"/>
              </a:lnSpc>
            </a:pPr>
            <a:r>
              <a:rPr lang="en-ZA" sz="2400" dirty="0">
                <a:latin typeface="Arial" panose="020B0604020202020204" pitchFamily="34" charset="0"/>
                <a:cs typeface="Arial" panose="020B0604020202020204" pitchFamily="34" charset="0"/>
              </a:rPr>
              <a:t>The ability of a capacitor to store electric charge is called its capacitance, and this is influenced by the following factors: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surface area of the capacitor plates;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distance between the plates;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properties of the dielectric material.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620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D2FBE-83A7-83DD-1C1B-C6A291BE23B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1147E57-6678-779D-FE10-E1D33AA06238}"/>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3C771F4E-C845-ED2C-EA01-65E945777A0D}"/>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F374D977-D73C-B12B-0725-E7E67354F897}"/>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8DDC449-7AE6-36A0-7542-34674690FA5C}"/>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0C2A6B78-0E9E-6D44-46B7-1343F406610D}"/>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METAL OXIDE RESISTORS</a:t>
            </a:r>
          </a:p>
          <a:p>
            <a:pPr>
              <a:lnSpc>
                <a:spcPct val="150000"/>
              </a:lnSpc>
            </a:pPr>
            <a:r>
              <a:rPr lang="en-ZA" sz="2400" dirty="0">
                <a:latin typeface="Arial" panose="020B0604020202020204" pitchFamily="34" charset="0"/>
                <a:cs typeface="Arial" panose="020B0604020202020204" pitchFamily="34" charset="0"/>
              </a:rPr>
              <a:t>Metal oxide resistors consist of a ceramic rod that is covered with a metal oxide film as the resistive material to limit the flow of electric current. The metal oxide is made of a combination of tin and antimony oxide which is deposited as a thin film on the cylindrical surface of the ceramic tube.</a:t>
            </a:r>
          </a:p>
        </p:txBody>
      </p:sp>
    </p:spTree>
    <p:extLst>
      <p:ext uri="{BB962C8B-B14F-4D97-AF65-F5344CB8AC3E}">
        <p14:creationId xmlns:p14="http://schemas.microsoft.com/office/powerpoint/2010/main" val="1468556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9C781-AD0C-9B03-49B4-295BDE28BE4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DA62D19-3A71-32EC-921E-368CB6AB68A6}"/>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A1AAFE32-26E8-24B0-9DE3-B6DA3EE5F90F}"/>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AC34DF41-E5EB-2621-A61A-0FB474A814C8}"/>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6318DC0-C7D2-4B76-F5C0-30AFBEC04DF4}"/>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34D125D5-E325-AA54-F283-8F44E3C5B33F}"/>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CERAMIC CAPACITORS</a:t>
            </a:r>
          </a:p>
          <a:p>
            <a:pPr>
              <a:lnSpc>
                <a:spcPct val="150000"/>
              </a:lnSpc>
            </a:pPr>
            <a:r>
              <a:rPr lang="en-ZA" sz="2400" dirty="0">
                <a:latin typeface="Arial" panose="020B0604020202020204" pitchFamily="34" charset="0"/>
                <a:cs typeface="Arial" panose="020B0604020202020204" pitchFamily="34" charset="0"/>
              </a:rPr>
              <a:t>Ceramic capacitors are fixed, non-polar capacitors, making use of a ceramic material as a dielectric. There are mainly three types of ceramic capacitors available: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Disc capacitors with leads for through-hole mounting;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Multi-layer ceramic capacitors (MLCC) for SMT mounting;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Bare leadless disc ceramic capacitors for PCB slot mounting.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544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5267C-7C84-85A4-D8A2-8D73E0A848D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E87591A-5ED6-F85D-7C7B-C535772F1C5D}"/>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E084FC64-AA84-E2FA-D589-D5B4D9C23084}"/>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902927DD-DEB6-8BBE-8880-A675507400FC}"/>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DC17D98-2F7D-19C0-B740-4E25BCDA3ED4}"/>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FB8D57AE-BDA2-F133-8E76-4BC40AF4696A}"/>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IEC SYMBOLS IN ELECTRICAL CIRCUITS</a:t>
            </a:r>
          </a:p>
          <a:p>
            <a:pPr>
              <a:lnSpc>
                <a:spcPct val="150000"/>
              </a:lnSpc>
            </a:pPr>
            <a:r>
              <a:rPr lang="en-ZA" sz="2400" dirty="0">
                <a:latin typeface="Arial" panose="020B0604020202020204" pitchFamily="34" charset="0"/>
                <a:cs typeface="Arial" panose="020B0604020202020204" pitchFamily="34" charset="0"/>
              </a:rPr>
              <a:t>In electrical circuits the components are represented by standardised symbols, even though the components are manufactured by different manufacturers. This makes it easier to draw and read electrical circuits. Although there are different standards worldwide, it is good practice to use only one standard in a drawing.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899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F6A3A-359D-76DE-929A-6D62F6856F4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B195963-EF5B-EFFA-DA5B-202F73961505}"/>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2CF606A0-F3ED-3C0C-848B-9EE7A20B836A}"/>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E750653E-04FA-9203-A64D-AF87D5E0B5B2}"/>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D1567E4-1B7B-5A97-ED0E-34C7794E0590}"/>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A945E7EC-76B5-09C1-9FB0-FF625684DC6F}"/>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RECTIFIERS</a:t>
            </a:r>
          </a:p>
          <a:p>
            <a:pPr>
              <a:lnSpc>
                <a:spcPct val="150000"/>
              </a:lnSpc>
            </a:pPr>
            <a:r>
              <a:rPr lang="en-ZA" sz="2400" dirty="0">
                <a:latin typeface="Arial" panose="020B0604020202020204" pitchFamily="34" charset="0"/>
                <a:cs typeface="Arial" panose="020B0604020202020204" pitchFamily="34" charset="0"/>
              </a:rPr>
              <a:t>In electrical terms, rectification means to change a sinusoidal AC voltage into a DC voltage by means of a rectifier circuit. The DC power supply is such a circuit that changes the AC input voltage into a smooth DC output voltage. The basic rectification process is achieved through diodes which conduct electrical current only in one direction.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315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D78DC-9238-B814-114F-58EFA3BAC90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21A6B99-4004-32D8-BE5B-8CFD0CC3C78D}"/>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590A0117-9A69-D835-7048-302B34F20154}"/>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0B20C868-A0F4-963D-D0CB-E43F27A923DE}"/>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CDADFD7-F2AC-7B91-07AC-5428C3297529}"/>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6A5C0FE7-71C7-D3C5-B96E-0B5BF83984F6}"/>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FUNCTIONING OF THE ZENER DIODE</a:t>
            </a:r>
          </a:p>
          <a:p>
            <a:pPr>
              <a:lnSpc>
                <a:spcPct val="150000"/>
              </a:lnSpc>
            </a:pPr>
            <a:r>
              <a:rPr lang="en-ZA" sz="2400" dirty="0">
                <a:latin typeface="Arial" panose="020B0604020202020204" pitchFamily="34" charset="0"/>
                <a:cs typeface="Arial" panose="020B0604020202020204" pitchFamily="34" charset="0"/>
              </a:rPr>
              <a:t>The Zener diode is used in its reverse bias region and makes use of the reverse breakdown voltage, as the reverse breakdown voltage curve is quite steep, the voltage remains fairly constant over a relatively large current range. The reverse breakdown voltage, also called the Zener voltage, can be controlled by the amount of doping during the manufacturing process of the Zener diode. </a:t>
            </a:r>
          </a:p>
        </p:txBody>
      </p:sp>
    </p:spTree>
    <p:extLst>
      <p:ext uri="{BB962C8B-B14F-4D97-AF65-F5344CB8AC3E}">
        <p14:creationId xmlns:p14="http://schemas.microsoft.com/office/powerpoint/2010/main" val="745993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6C793-FA2F-10BF-991D-62075F0BFDC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6BECA97-6DF4-AD42-9630-B7EE79B15EFA}"/>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456D22CE-BB0F-36F4-5ECD-122E8B5D0F5A}"/>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38A1936-D0DA-76A0-48BB-D6061A647165}"/>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78DB56D-972B-72D0-2D07-0AE8883E6BC8}"/>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B42F3864-B255-8D00-5229-C046BD4CAD75}"/>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DIFFERENT TYPES OF DIODES</a:t>
            </a:r>
          </a:p>
          <a:p>
            <a:pPr>
              <a:lnSpc>
                <a:spcPct val="150000"/>
              </a:lnSpc>
            </a:pPr>
            <a:r>
              <a:rPr lang="en-ZA" sz="2400" dirty="0">
                <a:latin typeface="Arial" panose="020B0604020202020204" pitchFamily="34" charset="0"/>
                <a:cs typeface="Arial" panose="020B0604020202020204" pitchFamily="34" charset="0"/>
              </a:rPr>
              <a:t>Some of the diodes include:</a:t>
            </a:r>
          </a:p>
        </p:txBody>
      </p:sp>
      <p:pic>
        <p:nvPicPr>
          <p:cNvPr id="3" name="Picture 2" descr="A diagram of a light emitting diode&#10;&#10;Description automatically generated">
            <a:extLst>
              <a:ext uri="{FF2B5EF4-FFF2-40B4-BE49-F238E27FC236}">
                <a16:creationId xmlns:a16="http://schemas.microsoft.com/office/drawing/2014/main" id="{8D6047BC-B1E0-68B0-C20C-B49CB88A3689}"/>
              </a:ext>
            </a:extLst>
          </p:cNvPr>
          <p:cNvPicPr>
            <a:picLocks noChangeAspect="1"/>
          </p:cNvPicPr>
          <p:nvPr/>
        </p:nvPicPr>
        <p:blipFill>
          <a:blip r:embed="rId3"/>
          <a:stretch>
            <a:fillRect/>
          </a:stretch>
        </p:blipFill>
        <p:spPr>
          <a:xfrm>
            <a:off x="2549134" y="3333322"/>
            <a:ext cx="7065818" cy="2210918"/>
          </a:xfrm>
          <a:prstGeom prst="rect">
            <a:avLst/>
          </a:prstGeom>
        </p:spPr>
      </p:pic>
    </p:spTree>
    <p:extLst>
      <p:ext uri="{BB962C8B-B14F-4D97-AF65-F5344CB8AC3E}">
        <p14:creationId xmlns:p14="http://schemas.microsoft.com/office/powerpoint/2010/main" val="1712847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11C9C-3219-E83F-167C-CCB75E59B84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2054362-94EC-641C-6170-63A2DCD43A27}"/>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857A274D-D980-EEAA-213D-1899FB71FAA5}"/>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22EF602D-B7EF-7689-BFFE-B5AE1F0D7969}"/>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56300C3-CD87-CB06-71DD-7358C81D5DC3}"/>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0EE8AD00-3C1D-884F-14EB-C0FDAED812B0}"/>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APPLICATIONS OF SILICON PN-JUNCTION DIODES</a:t>
            </a:r>
          </a:p>
          <a:p>
            <a:pPr>
              <a:lnSpc>
                <a:spcPct val="150000"/>
              </a:lnSpc>
            </a:pPr>
            <a:r>
              <a:rPr lang="en-ZA" sz="2400" dirty="0">
                <a:latin typeface="Arial" panose="020B0604020202020204" pitchFamily="34" charset="0"/>
                <a:cs typeface="Arial" panose="020B0604020202020204" pitchFamily="34" charset="0"/>
              </a:rPr>
              <a:t>Because of its ability to act as a one way valve for electric current flow, the silicon diode is mostly used as a rectifier, allowing current flow when it is forward biased, and blocking current when it is reverse biased. Its ability to conduct relatively large forward currents and to block high reverse voltages, makes it ideal as a rectifier.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79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FAULT-FINDING</a:t>
            </a:r>
          </a:p>
          <a:p>
            <a:pPr>
              <a:lnSpc>
                <a:spcPct val="150000"/>
              </a:lnSpc>
            </a:pPr>
            <a:r>
              <a:rPr lang="en-ZA" sz="2400" dirty="0">
                <a:latin typeface="Arial" panose="020B0604020202020204" pitchFamily="34" charset="0"/>
                <a:cs typeface="Arial" panose="020B0604020202020204" pitchFamily="34" charset="0"/>
              </a:rPr>
              <a:t>Fault finding refers to the testing of electrical equipment to determine whether the circuit is working safely and correctly </a:t>
            </a:r>
          </a:p>
          <a:p>
            <a:pPr>
              <a:lnSpc>
                <a:spcPct val="150000"/>
              </a:lnSpc>
            </a:pPr>
            <a:r>
              <a:rPr lang="en-ZA" sz="2400" dirty="0">
                <a:latin typeface="Arial" panose="020B0604020202020204" pitchFamily="34" charset="0"/>
                <a:cs typeface="Arial" panose="020B0604020202020204" pitchFamily="34" charset="0"/>
              </a:rPr>
              <a:t>Fault finding should always be performed within the following constraints: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Safety – this entails the safety of people, property, and the environment.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Economics – the time and money spent on finding the problem and purchasing materials required to fix it needs to be considered.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34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C411D-C3DB-D7AC-DA9E-2802788DD35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D6D477B-D0AE-F102-E9EE-E17F6F5795A7}"/>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2A2F048D-6114-567B-0BD5-89D77B4B8BA1}"/>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8E59F9C5-EAB8-380A-8454-B9911FC95451}"/>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A60DA95-AB4C-0F17-E25A-67CB91599D91}"/>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166C0622-4AFD-6C58-D693-D1EEC6C11D58}"/>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APPLICATIONS OF LIGHT EMITTING DIODES (LEDS)</a:t>
            </a:r>
          </a:p>
          <a:p>
            <a:pPr>
              <a:lnSpc>
                <a:spcPct val="150000"/>
              </a:lnSpc>
            </a:pPr>
            <a:r>
              <a:rPr lang="en-ZA" sz="2400" dirty="0">
                <a:latin typeface="Arial" panose="020B0604020202020204" pitchFamily="34" charset="0"/>
                <a:cs typeface="Arial" panose="020B0604020202020204" pitchFamily="34" charset="0"/>
              </a:rPr>
              <a:t>The first visible red LEDs were mainly used as indicator lamps in the past, but with the development of different colours and high brightness LED’s their applications have multiplied. Infrared LEDs are mainly used in electronic remote-control units. White LEDs are not only replacing incandescent lamps and automotive headlamps, but coloured LEDs are also used in traffic signals, streetlights, camera flashes, cell phones, medical equipment, children’s toys and in advertising boards. </a:t>
            </a:r>
          </a:p>
          <a:p>
            <a:pPr>
              <a:lnSpc>
                <a:spcPct val="150000"/>
              </a:lnSpc>
            </a:pPr>
            <a:endParaRPr lang="en-ZA" sz="24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7389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AC211-A022-C72D-E699-DF76CF37F73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5E41323-B1F0-2F39-50D3-1B99CD44DBDE}"/>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724648B2-0AFF-1CEB-C0A8-4B0F533FC850}"/>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8401603B-2326-309B-20B9-721BEF408374}"/>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79A7970-9FE3-FFAE-06CF-8F0E90C2CEAC}"/>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9161B044-18FE-CCF8-A6A9-E1FE1F686CB7}"/>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APPLICATIONS OF PHOTODIODES </a:t>
            </a:r>
          </a:p>
          <a:p>
            <a:pPr>
              <a:lnSpc>
                <a:spcPct val="150000"/>
              </a:lnSpc>
            </a:pPr>
            <a:r>
              <a:rPr lang="en-ZA" sz="2400" dirty="0">
                <a:latin typeface="Arial" panose="020B0604020202020204" pitchFamily="34" charset="0"/>
                <a:cs typeface="Arial" panose="020B0604020202020204" pitchFamily="34" charset="0"/>
              </a:rPr>
              <a:t>As a photodiode produces an electric current when it absorbs light photons, it</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is mainly used as a sensor. It can be used in instruments such as light intensity meters, smoke detectors, infrared beam alarms and remote controls. Large area photodiodes are also used to form solar cells used in photovoltaic solar panels, to convert sunlight into an electric current.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778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44203-8E6B-E2EA-A4CB-AF553B933A0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97B586C-A259-900D-3D3E-CD42F72FA854}"/>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4428A0F5-4DED-779A-EF69-129F3A77BD23}"/>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7FEC86F7-1D1A-9018-99CA-1DEC0A27FCE7}"/>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E511BD5-836D-0369-48AF-DB10E34B2903}"/>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3D0F4813-AF61-159C-AFC7-E7F53F8C9FAA}"/>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TRANSISTORS AND SILICONE CONTROLLED RECTIFIERS (SCR)</a:t>
            </a:r>
          </a:p>
          <a:p>
            <a:pPr>
              <a:lnSpc>
                <a:spcPct val="150000"/>
              </a:lnSpc>
            </a:pPr>
            <a:r>
              <a:rPr lang="en-ZA" sz="2400" dirty="0">
                <a:latin typeface="Arial" panose="020B0604020202020204" pitchFamily="34" charset="0"/>
                <a:cs typeface="Arial" panose="020B0604020202020204" pitchFamily="34" charset="0"/>
              </a:rPr>
              <a:t>Transistors and SCRs are both three-terminal silicon devices, but with different operating characteristics. Transistors can be controlled after they have been switched on and while they are operating, whereas SCRs cannot be controlled once they once they have been switched on. </a:t>
            </a:r>
          </a:p>
        </p:txBody>
      </p:sp>
    </p:spTree>
    <p:extLst>
      <p:ext uri="{BB962C8B-B14F-4D97-AF65-F5344CB8AC3E}">
        <p14:creationId xmlns:p14="http://schemas.microsoft.com/office/powerpoint/2010/main" val="1813124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B18EA-2BE9-3523-888F-50C2024476F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702CBF9-CCA0-FDCF-BD2E-690D88C11954}"/>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3283F8E5-6D57-76E2-4F42-14E987EDB8A2}"/>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6A031F1C-9B4E-1ECC-290D-4F8AACB2FD2B}"/>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03F1D04-A91E-2374-F618-307ACC754E16}"/>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4ADED70A-223F-A4CA-F289-2CE5BE11ED86}"/>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BIASING</a:t>
            </a:r>
          </a:p>
          <a:p>
            <a:pPr>
              <a:lnSpc>
                <a:spcPct val="150000"/>
              </a:lnSpc>
            </a:pPr>
            <a:r>
              <a:rPr lang="en-ZA" sz="2400" dirty="0">
                <a:latin typeface="Arial" panose="020B0604020202020204" pitchFamily="34" charset="0"/>
                <a:cs typeface="Arial" panose="020B0604020202020204" pitchFamily="34" charset="0"/>
              </a:rPr>
              <a:t>Biasing means to apply a fixed DC voltage or current to a terminal of an electronic component in order to establish proper operating conditions for that component.</a:t>
            </a:r>
          </a:p>
        </p:txBody>
      </p:sp>
    </p:spTree>
    <p:extLst>
      <p:ext uri="{BB962C8B-B14F-4D97-AF65-F5344CB8AC3E}">
        <p14:creationId xmlns:p14="http://schemas.microsoft.com/office/powerpoint/2010/main" val="2345777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D3826-D302-5297-5FB4-71C3FFB123D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8431580-9F4F-5CA3-5E1F-6865BA7F44EC}"/>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C0C63AEB-1240-69E4-FDDC-7671016B1634}"/>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FE8491B2-662B-D1FF-49C4-3F567BA11A43}"/>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A44B410-F43F-DA60-80BA-D93A4122E64D}"/>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C456F923-259A-0071-2E55-F9B81B00FAC4}"/>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METHODS THAT WILL CAUSE A SCR TO CONDUCT ELECTRICITY</a:t>
            </a:r>
          </a:p>
          <a:p>
            <a:pPr>
              <a:lnSpc>
                <a:spcPct val="150000"/>
              </a:lnSpc>
            </a:pPr>
            <a:r>
              <a:rPr lang="en-ZA" sz="2400" dirty="0">
                <a:latin typeface="Arial" panose="020B0604020202020204" pitchFamily="34" charset="0"/>
                <a:cs typeface="Arial" panose="020B0604020202020204" pitchFamily="34" charset="0"/>
              </a:rPr>
              <a:t>When it is forward biased, one of the following conditions may trigger the SCR into conduction: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Forward biasing voltage;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Temperature or thermal triggering;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Sudden voltage rise;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Light triggering;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Gate triggering.</a:t>
            </a:r>
          </a:p>
        </p:txBody>
      </p:sp>
    </p:spTree>
    <p:extLst>
      <p:ext uri="{BB962C8B-B14F-4D97-AF65-F5344CB8AC3E}">
        <p14:creationId xmlns:p14="http://schemas.microsoft.com/office/powerpoint/2010/main" val="442589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C26DE-8B4D-D76F-866E-FAEB6DE7536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69566B4-903A-4FC5-8628-20FE611ABB69}"/>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A6A60DAF-55E7-D0C0-C66A-F105C277145B}"/>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A8A8D3CD-3DED-4165-7002-829E779519B8}"/>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BA731F8-4698-022B-0301-40B6A60714CC}"/>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Light current (continued)</a:t>
            </a:r>
          </a:p>
        </p:txBody>
      </p:sp>
      <p:sp>
        <p:nvSpPr>
          <p:cNvPr id="8" name="TextBox 7">
            <a:extLst>
              <a:ext uri="{FF2B5EF4-FFF2-40B4-BE49-F238E27FC236}">
                <a16:creationId xmlns:a16="http://schemas.microsoft.com/office/drawing/2014/main" id="{F53F6F4A-DDE5-D229-7F51-ADBE7B2E342A}"/>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CONVENTIONAL CURRENT FLOW</a:t>
            </a:r>
          </a:p>
          <a:p>
            <a:pPr>
              <a:lnSpc>
                <a:spcPct val="150000"/>
              </a:lnSpc>
            </a:pPr>
            <a:r>
              <a:rPr lang="en-ZA" sz="2400" dirty="0">
                <a:latin typeface="Arial" panose="020B0604020202020204" pitchFamily="34" charset="0"/>
                <a:cs typeface="Arial" panose="020B0604020202020204" pitchFamily="34" charset="0"/>
              </a:rPr>
              <a:t>Conventional current refers to the current moving in the same direction as the positive charge flow. The electrons flow in the opposite direction as electron current flow, but are equal in magnitude.</a:t>
            </a:r>
          </a:p>
        </p:txBody>
      </p:sp>
    </p:spTree>
    <p:extLst>
      <p:ext uri="{BB962C8B-B14F-4D97-AF65-F5344CB8AC3E}">
        <p14:creationId xmlns:p14="http://schemas.microsoft.com/office/powerpoint/2010/main" val="1556849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41BA7-63A8-8A95-C68F-0FE7C2807B1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F9435E2-4207-62AD-D4E4-097E64CCBE10}"/>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8606479-A632-2EB2-BC1C-C1E540AD93FB}"/>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DFD7F1DA-7897-D42B-39BC-AFF778B3247B}"/>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BBCF2EF-DFE0-65D7-F3FF-5B209CDBE796}"/>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LOGIC CIRCUITS</a:t>
            </a:r>
          </a:p>
          <a:p>
            <a:pPr>
              <a:lnSpc>
                <a:spcPct val="150000"/>
              </a:lnSpc>
            </a:pPr>
            <a:r>
              <a:rPr lang="en-ZA" sz="2400" dirty="0">
                <a:latin typeface="Arial" panose="020B0604020202020204" pitchFamily="34" charset="0"/>
                <a:cs typeface="Arial" panose="020B0604020202020204" pitchFamily="34" charset="0"/>
              </a:rPr>
              <a:t>Binary logic is a system that works with the binary digits “0” (zero) and “1” (one). Logic circuits are a network of symbols whose functions are manipulations of “0” and “1”, with the outcomes given as a “0” or “1”, depending on the specified function.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FBA99C-B329-19D0-2851-763727700AB0}"/>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3: Binary logic and Boolean algebra</a:t>
            </a:r>
          </a:p>
        </p:txBody>
      </p:sp>
    </p:spTree>
    <p:extLst>
      <p:ext uri="{BB962C8B-B14F-4D97-AF65-F5344CB8AC3E}">
        <p14:creationId xmlns:p14="http://schemas.microsoft.com/office/powerpoint/2010/main" val="875914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F1E32-292F-FD86-70F9-0D5299AE525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E3E9B7F-A87F-155A-3FF2-331571ACEADD}"/>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CB0F108D-5398-CF93-5679-C8EA5AA78FFD}"/>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D2F399A6-029E-6DF9-5B59-5F0393E76ACB}"/>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8B1DA51-EE8A-E8C2-BD86-C7DC2C2FBE2D}"/>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BC067CE3-0E13-3CA6-6752-FC025B914F6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LOGIC OPERATIONS</a:t>
            </a:r>
          </a:p>
          <a:p>
            <a:pPr>
              <a:lnSpc>
                <a:spcPct val="150000"/>
              </a:lnSpc>
            </a:pPr>
            <a:r>
              <a:rPr lang="en-ZA" sz="2400" dirty="0">
                <a:latin typeface="Arial" panose="020B0604020202020204" pitchFamily="34" charset="0"/>
                <a:cs typeface="Arial" panose="020B0604020202020204" pitchFamily="34" charset="0"/>
              </a:rPr>
              <a:t>Logic operations are defined in terms of the logic functions that are performed. The logic operations can also be drawn as logic gate symbols, usually with two inputs and one output. The operation of a logic function in terms of its inputs and corresponding output can be described by making use of a truth table, consisting of “0” and “1” conditions. A logic function can also be physically realised by making use of an electronic circuit, consisting of switches, diodes and transistors in an “off ” or “on” state.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468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2366E-E8D7-F50C-A021-7AA36087FDD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802C76C-0577-80B3-22C6-3F9778DE564A}"/>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393677C6-1C0D-A501-93D2-871BD5BB291F}"/>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D9241AAA-81DF-9685-3EE1-D473385ED599}"/>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49E5DCD-BD62-4048-5F55-B576F6236E5B}"/>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BC03D31C-73C9-8DD5-C0DA-6F46EDB9AEA6}"/>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OPERATION OF LOGIC GATES: OR FUNCTION</a:t>
            </a:r>
          </a:p>
          <a:p>
            <a:pPr>
              <a:lnSpc>
                <a:spcPct val="150000"/>
              </a:lnSpc>
            </a:pPr>
            <a:r>
              <a:rPr lang="en-ZA" sz="2400" dirty="0">
                <a:latin typeface="Arial" panose="020B0604020202020204" pitchFamily="34" charset="0"/>
                <a:cs typeface="Arial" panose="020B0604020202020204" pitchFamily="34" charset="0"/>
              </a:rPr>
              <a:t>If one input OR the other, or both have a positive condition (“1”), there will be a positive output (“1”). </a:t>
            </a:r>
          </a:p>
          <a:p>
            <a:pPr>
              <a:lnSpc>
                <a:spcPct val="150000"/>
              </a:lnSpc>
            </a:pPr>
            <a:r>
              <a:rPr lang="en-ZA" sz="2400" dirty="0">
                <a:latin typeface="Arial" panose="020B0604020202020204" pitchFamily="34" charset="0"/>
                <a:cs typeface="Arial" panose="020B0604020202020204" pitchFamily="34" charset="0"/>
              </a:rPr>
              <a:t>The operation of the OR gate is such that when both inputs are 0, the output is 0. If either input is 1, the output is 1. When both inputs are 1, the output is also 1.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6020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6B009-2180-C400-CF2B-49EB4174290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E0047B0-C138-5C1D-04A2-880878AE181E}"/>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193FBBBC-76AB-0D0E-1F7F-6641BF805618}"/>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E71EF3D3-272B-5F86-A5B9-2DE8740FD7D4}"/>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1DD6216-0D5A-5B9A-E55C-E0BADE133D6A}"/>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8F22497E-7836-DBC8-DC43-2993B5944BD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OPERATION OF LOGIC GATES: AND FUNCTION</a:t>
            </a:r>
          </a:p>
          <a:p>
            <a:pPr>
              <a:lnSpc>
                <a:spcPct val="150000"/>
              </a:lnSpc>
            </a:pPr>
            <a:r>
              <a:rPr lang="en-ZA" sz="2400" dirty="0">
                <a:latin typeface="Arial" panose="020B0604020202020204" pitchFamily="34" charset="0"/>
                <a:cs typeface="Arial" panose="020B0604020202020204" pitchFamily="34" charset="0"/>
              </a:rPr>
              <a:t>One input AND another must have a positive condition (“1”) before there is a positive output (“1”). </a:t>
            </a:r>
          </a:p>
          <a:p>
            <a:pPr>
              <a:lnSpc>
                <a:spcPct val="150000"/>
              </a:lnSpc>
            </a:pPr>
            <a:r>
              <a:rPr lang="en-ZA" sz="2400" dirty="0">
                <a:latin typeface="Arial" panose="020B0604020202020204" pitchFamily="34" charset="0"/>
                <a:cs typeface="Arial" panose="020B0604020202020204" pitchFamily="34" charset="0"/>
              </a:rPr>
              <a:t>The operation of the AND gate is such that when any input is 0, the output is 0. Only if both inputs are 1, the output is 1. </a:t>
            </a:r>
          </a:p>
        </p:txBody>
      </p:sp>
    </p:spTree>
    <p:extLst>
      <p:ext uri="{BB962C8B-B14F-4D97-AF65-F5344CB8AC3E}">
        <p14:creationId xmlns:p14="http://schemas.microsoft.com/office/powerpoint/2010/main" val="11583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C6924-8B67-3FA4-0DC4-0974DDDE0BB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77868BE-F5AF-15C1-54F9-311C978534AB}"/>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93E8CFD8-388F-72A6-F667-B2FDE74EF749}"/>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4EF0BD23-50EB-726E-013C-41689A077CFE}"/>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8EBA6F3-22CF-F45F-F182-9FC0F8F1FCFB}"/>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88032D42-7430-07E2-2054-DB5C287FD6CB}"/>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STEPS IN THE FAULT-FINDING APPROACH</a:t>
            </a:r>
          </a:p>
          <a:p>
            <a:pPr>
              <a:lnSpc>
                <a:spcPct val="150000"/>
              </a:lnSpc>
            </a:pPr>
            <a:r>
              <a:rPr lang="en-ZA" sz="2400" dirty="0">
                <a:latin typeface="Arial" panose="020B0604020202020204" pitchFamily="34" charset="0"/>
                <a:cs typeface="Arial" panose="020B0604020202020204" pitchFamily="34" charset="0"/>
              </a:rPr>
              <a:t>Step 1: Define the problem</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Step 2: Collect the facts and evidence</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Step 3: Analyse the information and single out the facts </a:t>
            </a:r>
          </a:p>
          <a:p>
            <a:pPr>
              <a:lnSpc>
                <a:spcPct val="150000"/>
              </a:lnSpc>
            </a:pPr>
            <a:r>
              <a:rPr lang="en-ZA" sz="2400" dirty="0">
                <a:latin typeface="Arial" panose="020B0604020202020204" pitchFamily="34" charset="0"/>
                <a:cs typeface="Arial" panose="020B0604020202020204" pitchFamily="34" charset="0"/>
              </a:rPr>
              <a:t>Step 4: Eliminate possibilities and locate the fault </a:t>
            </a:r>
          </a:p>
          <a:p>
            <a:pPr>
              <a:lnSpc>
                <a:spcPct val="150000"/>
              </a:lnSpc>
            </a:pPr>
            <a:r>
              <a:rPr lang="en-ZA" sz="2400" dirty="0">
                <a:latin typeface="Arial" panose="020B0604020202020204" pitchFamily="34" charset="0"/>
                <a:cs typeface="Arial" panose="020B0604020202020204" pitchFamily="34" charset="0"/>
              </a:rPr>
              <a:t>Step 5: Determine the cause of the fault and remove it </a:t>
            </a:r>
          </a:p>
          <a:p>
            <a:pPr>
              <a:lnSpc>
                <a:spcPct val="150000"/>
              </a:lnSpc>
            </a:pPr>
            <a:r>
              <a:rPr lang="en-ZA" sz="2400" dirty="0">
                <a:latin typeface="Arial" panose="020B0604020202020204" pitchFamily="34" charset="0"/>
                <a:cs typeface="Arial" panose="020B0604020202020204" pitchFamily="34" charset="0"/>
              </a:rPr>
              <a:t>Step 6: Rectify the fault by fixing it</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Step 7: Solve the problem by checking the system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72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C522B-0F95-453D-6978-1D00CBFE77A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FB0A2D3-29B0-B1B2-9546-75B81C6FB87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4EED3B30-5D55-DB2B-77A8-048A15779B0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E8342BFD-85A3-65B7-CF6C-BA353412E963}"/>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08FFFE7-2815-7004-4FC3-A9484D44FD93}"/>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1EFC9C29-F2C4-F982-E7F8-DE97D33EB109}"/>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OPERATION OF LOGIC GATES: NOT FUNCTION</a:t>
            </a:r>
          </a:p>
          <a:p>
            <a:pPr>
              <a:lnSpc>
                <a:spcPct val="150000"/>
              </a:lnSpc>
            </a:pPr>
            <a:r>
              <a:rPr lang="en-ZA" sz="2400" dirty="0">
                <a:latin typeface="Arial" panose="020B0604020202020204" pitchFamily="34" charset="0"/>
                <a:cs typeface="Arial" panose="020B0604020202020204" pitchFamily="34" charset="0"/>
              </a:rPr>
              <a:t>If the input has a positive condition (“1”), the output is NOT what the input is, it is the opposite or inverse (“0”). </a:t>
            </a:r>
          </a:p>
          <a:p>
            <a:pPr>
              <a:lnSpc>
                <a:spcPct val="150000"/>
              </a:lnSpc>
            </a:pPr>
            <a:r>
              <a:rPr lang="en-ZA" sz="2400" dirty="0">
                <a:latin typeface="Arial" panose="020B0604020202020204" pitchFamily="34" charset="0"/>
                <a:cs typeface="Arial" panose="020B0604020202020204" pitchFamily="34" charset="0"/>
              </a:rPr>
              <a:t>The operation of the NOT gate inverter is such that the output is the opposite</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of the input. When the input is 1, the output is 0. When the input is 0, the output is 1.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7658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FF2B0-3CF4-A06B-EC22-08BA8B3AA59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FDB7B03-FEA3-6895-7A43-0C843B0BD34C}"/>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ADB8F900-BB65-5228-163A-8CE1F97B7662}"/>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AA104D95-70F7-CCC4-ADC8-F49734DD0C53}"/>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43C7DD5-B2F1-B84B-B187-A3CADB9DF2B0}"/>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89A87F69-45B2-16E6-F8B1-F8EA98D86B73}"/>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OPERATION OF LOGIC GATES: NOR FUNCTION</a:t>
            </a:r>
          </a:p>
          <a:p>
            <a:pPr>
              <a:lnSpc>
                <a:spcPct val="150000"/>
              </a:lnSpc>
            </a:pPr>
            <a:r>
              <a:rPr lang="en-ZA" sz="2400" dirty="0">
                <a:latin typeface="Arial" panose="020B0604020202020204" pitchFamily="34" charset="0"/>
                <a:cs typeface="Arial" panose="020B0604020202020204" pitchFamily="34" charset="0"/>
              </a:rPr>
              <a:t>The operation of the NOR gate is such that the output of the NOR gate is the opposite of the OR gate. If both inputs are 0, the output is 1. If any input is 1, the output is 0.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729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CDA0E-E43D-075A-3590-27C8DEBA32C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8047C94-33CA-5783-8A7E-12E03001A510}"/>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F6524284-95DF-2D2E-C069-69FA34084ACF}"/>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2FB40A25-F3E3-D4E4-DE1A-7E510D6AB4A0}"/>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BF698F0-E2C3-0CF8-41B7-D57831596884}"/>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73577FE0-66C3-D83D-E127-9665912EF6B9}"/>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OPERATION OF LOGIC GATES: NAND FUNCTION</a:t>
            </a:r>
          </a:p>
          <a:p>
            <a:pPr>
              <a:lnSpc>
                <a:spcPct val="150000"/>
              </a:lnSpc>
            </a:pPr>
            <a:r>
              <a:rPr lang="en-ZA" sz="2400" dirty="0">
                <a:latin typeface="Arial" panose="020B0604020202020204" pitchFamily="34" charset="0"/>
                <a:cs typeface="Arial" panose="020B0604020202020204" pitchFamily="34" charset="0"/>
              </a:rPr>
              <a:t>The operation of the NAND gate is such that the output of the NAND gate is the opposite of the AND gate. If any input is 0, the output is 1. If both inputs are 1, the output is 0. </a:t>
            </a:r>
          </a:p>
        </p:txBody>
      </p:sp>
    </p:spTree>
    <p:extLst>
      <p:ext uri="{BB962C8B-B14F-4D97-AF65-F5344CB8AC3E}">
        <p14:creationId xmlns:p14="http://schemas.microsoft.com/office/powerpoint/2010/main" val="489747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6947E-E6DA-6B72-C4FC-176B763E1D5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368E9EB-9517-7F5E-43DF-FD6482C1600E}"/>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04EFE31F-A50E-E620-14B6-4D3878AF009F}"/>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58C322F-7CC4-0F55-134B-A277FA62A833}"/>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5A20F38-A763-20C7-2486-26870442624B}"/>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ECA4C1D9-79F2-AE17-7222-C9129F8414B4}"/>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BOOLEAN ALGEBRA</a:t>
            </a:r>
          </a:p>
          <a:p>
            <a:pPr>
              <a:lnSpc>
                <a:spcPct val="150000"/>
              </a:lnSpc>
            </a:pPr>
            <a:r>
              <a:rPr lang="en-ZA" sz="2400" dirty="0">
                <a:latin typeface="Arial" panose="020B0604020202020204" pitchFamily="34" charset="0"/>
                <a:cs typeface="Arial" panose="020B0604020202020204" pitchFamily="34" charset="0"/>
              </a:rPr>
              <a:t>Boolean algebra is subject to certain mathematical laws, rules and theorems that provide methods which can be used to simplify and reduce complex expressions to a final expression with the minimum number of terms and variables.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6150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3DB33-3AF2-54AB-2642-EFB031323ED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7FCD199-C63D-F742-0A02-4C22B9350A76}"/>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416B9BF6-962E-2171-BA33-9BE7CA565839}"/>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41B19519-2876-8987-0185-EE1A9A38FC24}"/>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F5017CD-748A-0A0F-E034-B5D1146C2C4B}"/>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66DB901-CBF9-CF6B-F37C-AD9B5C511CB5}"/>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BOOLEAN ALGEBRA LAWS: IDENTITY LAW</a:t>
                </a:r>
              </a:p>
              <a:p>
                <a:pPr>
                  <a:lnSpc>
                    <a:spcPct val="150000"/>
                  </a:lnSpc>
                </a:pPr>
                <a:r>
                  <a:rPr lang="en-ZA" sz="2400" dirty="0">
                    <a:latin typeface="Arial" panose="020B0604020202020204" pitchFamily="34" charset="0"/>
                    <a:cs typeface="Arial" panose="020B0604020202020204" pitchFamily="34" charset="0"/>
                  </a:rPr>
                  <a:t>Identity law: A variable </a:t>
                </a:r>
                <a:r>
                  <a:rPr lang="en-ZA" sz="2400" dirty="0" err="1">
                    <a:latin typeface="Arial" panose="020B0604020202020204" pitchFamily="34" charset="0"/>
                    <a:cs typeface="Arial" panose="020B0604020202020204" pitchFamily="34" charset="0"/>
                  </a:rPr>
                  <a:t>OR’ed</a:t>
                </a:r>
                <a:r>
                  <a:rPr lang="en-ZA" sz="2400" dirty="0">
                    <a:latin typeface="Arial" panose="020B0604020202020204" pitchFamily="34" charset="0"/>
                    <a:cs typeface="Arial" panose="020B0604020202020204" pitchFamily="34" charset="0"/>
                  </a:rPr>
                  <a:t> with 0 is equal to the variable, and a variable </a:t>
                </a:r>
                <a:r>
                  <a:rPr lang="en-ZA" sz="2400" dirty="0" err="1">
                    <a:latin typeface="Arial" panose="020B0604020202020204" pitchFamily="34" charset="0"/>
                    <a:cs typeface="Arial" panose="020B0604020202020204" pitchFamily="34" charset="0"/>
                  </a:rPr>
                  <a:t>AND’ed</a:t>
                </a:r>
                <a:r>
                  <a:rPr lang="en-ZA" sz="2400" dirty="0">
                    <a:latin typeface="Arial" panose="020B0604020202020204" pitchFamily="34" charset="0"/>
                    <a:cs typeface="Arial" panose="020B0604020202020204" pitchFamily="34" charset="0"/>
                  </a:rPr>
                  <a:t> with 1 is equal to the variable. </a:t>
                </a:r>
              </a:p>
              <a:p>
                <a:pPr>
                  <a:lnSpc>
                    <a:spcPct val="150000"/>
                  </a:lnSpc>
                </a:pPr>
                <a14:m>
                  <m:oMathPara xmlns:m="http://schemas.openxmlformats.org/officeDocument/2006/math">
                    <m:oMathParaPr>
                      <m:jc m:val="centerGroup"/>
                    </m:oMathParaPr>
                    <m:oMath xmlns:m="http://schemas.openxmlformats.org/officeDocument/2006/math">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+ 0) =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m:t>
                      </m:r>
                      <m:r>
                        <a:rPr lang="en-ZA" sz="2400" i="1" dirty="0" smtClean="0">
                          <a:latin typeface="Cambria Math" panose="02040503050406030204" pitchFamily="18" charset="0"/>
                          <a:cs typeface="Arial" panose="020B0604020202020204" pitchFamily="34" charset="0"/>
                        </a:rPr>
                        <m:t>𝑎𝑛𝑑</m:t>
                      </m:r>
                      <m:r>
                        <a:rPr lang="en-ZA" sz="2400" i="1" dirty="0" smtClean="0">
                          <a:latin typeface="Cambria Math" panose="02040503050406030204" pitchFamily="18" charset="0"/>
                          <a:cs typeface="Arial" panose="020B0604020202020204" pitchFamily="34" charset="0"/>
                        </a:rPr>
                        <m:t>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 1) =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m:t>
                      </m:r>
                    </m:oMath>
                  </m:oMathPara>
                </a14:m>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66DB901-CBF9-CF6B-F37C-AD9B5C511CB5}"/>
                  </a:ext>
                </a:extLst>
              </p:cNvPr>
              <p:cNvSpPr txBox="1">
                <a:spLocks noRot="1" noChangeAspect="1" noMove="1" noResize="1" noEditPoints="1" noAdjustHandles="1" noChangeArrowheads="1" noChangeShapeType="1" noTextEdit="1"/>
              </p:cNvSpPr>
              <p:nvPr/>
            </p:nvSpPr>
            <p:spPr>
              <a:xfrm>
                <a:off x="793376" y="1802775"/>
                <a:ext cx="10596283" cy="3347840"/>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3727243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B98AA-F1B9-7611-940A-1F6958263BE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19CC773-CB57-D7F0-272E-1F8F881DEF34}"/>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42ADB87A-2729-F4A4-82AF-DD0117044CB0}"/>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480D9D11-0DB8-26C6-6F2F-2AEFD7F9AF03}"/>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22B5D9F-C85E-E357-5EDF-E3FF163C3369}"/>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0F4FECB-C1CF-CB42-E52F-F4B602F2D930}"/>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BOOLEAN ALGEBRA LAWS: DOMINATION OR ANNULMENT LAW</a:t>
                </a:r>
              </a:p>
              <a:p>
                <a:pPr>
                  <a:lnSpc>
                    <a:spcPct val="150000"/>
                  </a:lnSpc>
                </a:pPr>
                <a:r>
                  <a:rPr lang="en-ZA" sz="2400" dirty="0">
                    <a:latin typeface="Arial" panose="020B0604020202020204" pitchFamily="34" charset="0"/>
                    <a:cs typeface="Arial" panose="020B0604020202020204" pitchFamily="34" charset="0"/>
                  </a:rPr>
                  <a:t>Domination or annulment law: A variable </a:t>
                </a:r>
                <a:r>
                  <a:rPr lang="en-ZA" sz="2400" dirty="0" err="1">
                    <a:latin typeface="Arial" panose="020B0604020202020204" pitchFamily="34" charset="0"/>
                    <a:cs typeface="Arial" panose="020B0604020202020204" pitchFamily="34" charset="0"/>
                  </a:rPr>
                  <a:t>OR’ed</a:t>
                </a:r>
                <a:r>
                  <a:rPr lang="en-ZA" sz="2400" dirty="0">
                    <a:latin typeface="Arial" panose="020B0604020202020204" pitchFamily="34" charset="0"/>
                    <a:cs typeface="Arial" panose="020B0604020202020204" pitchFamily="34" charset="0"/>
                  </a:rPr>
                  <a:t> with 1 is 1, and a variable </a:t>
                </a:r>
              </a:p>
              <a:p>
                <a:pPr>
                  <a:lnSpc>
                    <a:spcPct val="150000"/>
                  </a:lnSpc>
                </a:pPr>
                <a:r>
                  <a:rPr lang="en-ZA" sz="2400" dirty="0" err="1">
                    <a:latin typeface="Arial" panose="020B0604020202020204" pitchFamily="34" charset="0"/>
                    <a:cs typeface="Arial" panose="020B0604020202020204" pitchFamily="34" charset="0"/>
                  </a:rPr>
                  <a:t>AND’ed</a:t>
                </a:r>
                <a:r>
                  <a:rPr lang="en-ZA" sz="2400" dirty="0">
                    <a:latin typeface="Arial" panose="020B0604020202020204" pitchFamily="34" charset="0"/>
                    <a:cs typeface="Arial" panose="020B0604020202020204" pitchFamily="34" charset="0"/>
                  </a:rPr>
                  <a:t> with 0 is 0.  </a:t>
                </a:r>
                <a:endParaRPr lang="en-US" sz="2400" i="1" dirty="0">
                  <a:latin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+1) =1 </m:t>
                      </m:r>
                      <m:r>
                        <a:rPr lang="en-ZA" sz="2400" i="1" dirty="0" smtClean="0">
                          <a:latin typeface="Cambria Math" panose="02040503050406030204" pitchFamily="18" charset="0"/>
                          <a:cs typeface="Arial" panose="020B0604020202020204" pitchFamily="34" charset="0"/>
                        </a:rPr>
                        <m:t>𝑎𝑛𝑑</m:t>
                      </m:r>
                      <m:r>
                        <a:rPr lang="en-ZA" sz="2400" i="1" dirty="0" smtClean="0">
                          <a:latin typeface="Cambria Math" panose="02040503050406030204" pitchFamily="18" charset="0"/>
                          <a:cs typeface="Arial" panose="020B0604020202020204" pitchFamily="34" charset="0"/>
                        </a:rPr>
                        <m:t>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•0) =0 </m:t>
                      </m:r>
                    </m:oMath>
                  </m:oMathPara>
                </a14:m>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20F4FECB-C1CF-CB42-E52F-F4B602F2D930}"/>
                  </a:ext>
                </a:extLst>
              </p:cNvPr>
              <p:cNvSpPr txBox="1">
                <a:spLocks noRot="1" noChangeAspect="1" noMove="1" noResize="1" noEditPoints="1" noAdjustHandles="1" noChangeArrowheads="1" noChangeShapeType="1" noTextEdit="1"/>
              </p:cNvSpPr>
              <p:nvPr/>
            </p:nvSpPr>
            <p:spPr>
              <a:xfrm>
                <a:off x="793376" y="1802775"/>
                <a:ext cx="10596283" cy="3347840"/>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2997646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69F99-3059-F107-50B3-9F50FE59EBC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C96A403-A6A6-5992-37DA-EA16398B143D}"/>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E3995CAD-3F36-11BC-1BD5-938D8F55E77B}"/>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70955AFA-CE1D-D92A-8B0D-6CA147A03A88}"/>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C9722EC-28EE-F686-E2A2-85CD5BD24156}"/>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1AC3724-638C-A2EF-0FF9-36180D36CB6D}"/>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BOOLEAN ALGEBRA LAWS: IDEMPOTENT LAW</a:t>
                </a:r>
              </a:p>
              <a:p>
                <a:pPr>
                  <a:lnSpc>
                    <a:spcPct val="150000"/>
                  </a:lnSpc>
                </a:pPr>
                <a:r>
                  <a:rPr lang="en-ZA" sz="2400" dirty="0">
                    <a:latin typeface="Arial" panose="020B0604020202020204" pitchFamily="34" charset="0"/>
                    <a:cs typeface="Arial" panose="020B0604020202020204" pitchFamily="34" charset="0"/>
                  </a:rPr>
                  <a:t>Idempotent law: A variable </a:t>
                </a:r>
                <a:r>
                  <a:rPr lang="en-ZA" sz="2400" dirty="0" err="1">
                    <a:latin typeface="Arial" panose="020B0604020202020204" pitchFamily="34" charset="0"/>
                    <a:cs typeface="Arial" panose="020B0604020202020204" pitchFamily="34" charset="0"/>
                  </a:rPr>
                  <a:t>OR’ed</a:t>
                </a:r>
                <a:r>
                  <a:rPr lang="en-ZA" sz="2400" dirty="0">
                    <a:latin typeface="Arial" panose="020B0604020202020204" pitchFamily="34" charset="0"/>
                    <a:cs typeface="Arial" panose="020B0604020202020204" pitchFamily="34" charset="0"/>
                  </a:rPr>
                  <a:t> or </a:t>
                </a:r>
                <a:r>
                  <a:rPr lang="en-ZA" sz="2400" dirty="0" err="1">
                    <a:latin typeface="Arial" panose="020B0604020202020204" pitchFamily="34" charset="0"/>
                    <a:cs typeface="Arial" panose="020B0604020202020204" pitchFamily="34" charset="0"/>
                  </a:rPr>
                  <a:t>AND’ed</a:t>
                </a:r>
                <a:r>
                  <a:rPr lang="en-ZA" sz="2400" dirty="0">
                    <a:latin typeface="Arial" panose="020B0604020202020204" pitchFamily="34" charset="0"/>
                    <a:cs typeface="Arial" panose="020B0604020202020204" pitchFamily="34" charset="0"/>
                  </a:rPr>
                  <a:t> with itself is equal to the </a:t>
                </a:r>
              </a:p>
              <a:p>
                <a:pPr>
                  <a:lnSpc>
                    <a:spcPct val="150000"/>
                  </a:lnSpc>
                </a:pPr>
                <a:r>
                  <a:rPr lang="en-ZA" sz="2400" dirty="0">
                    <a:latin typeface="Arial" panose="020B0604020202020204" pitchFamily="34" charset="0"/>
                    <a:cs typeface="Arial" panose="020B0604020202020204" pitchFamily="34" charset="0"/>
                  </a:rPr>
                  <a:t>variable.</a:t>
                </a:r>
              </a:p>
              <a:p>
                <a:pPr>
                  <a:lnSpc>
                    <a:spcPct val="150000"/>
                  </a:lnSpc>
                </a:pPr>
                <a14:m>
                  <m:oMathPara xmlns:m="http://schemas.openxmlformats.org/officeDocument/2006/math">
                    <m:oMathParaPr>
                      <m:jc m:val="centerGroup"/>
                    </m:oMathParaPr>
                    <m:oMath xmlns:m="http://schemas.openxmlformats.org/officeDocument/2006/math">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m:t>
                      </m:r>
                      <m:r>
                        <a:rPr lang="en-US" sz="2400" b="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m:t>
                      </m:r>
                      <m:r>
                        <a:rPr lang="en-US" sz="2400" b="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m:t>
                      </m:r>
                      <m:r>
                        <a:rPr lang="en-ZA" sz="2400" i="1" dirty="0" smtClean="0">
                          <a:latin typeface="Cambria Math" panose="02040503050406030204" pitchFamily="18" charset="0"/>
                          <a:cs typeface="Arial" panose="020B0604020202020204" pitchFamily="34" charset="0"/>
                        </a:rPr>
                        <m:t>𝑎𝑛𝑑</m:t>
                      </m:r>
                      <m:r>
                        <a:rPr lang="en-ZA" sz="2400" i="1" dirty="0" smtClean="0">
                          <a:latin typeface="Cambria Math" panose="02040503050406030204" pitchFamily="18" charset="0"/>
                          <a:cs typeface="Arial" panose="020B0604020202020204" pitchFamily="34" charset="0"/>
                        </a:rPr>
                        <m:t>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m:t>
                      </m:r>
                      <m:r>
                        <a:rPr lang="en-US" sz="2400" b="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m:t>
                      </m:r>
                      <m:r>
                        <a:rPr lang="en-US" sz="2400" b="0" i="1" dirty="0" smtClean="0">
                          <a:latin typeface="Cambria Math" panose="02040503050406030204" pitchFamily="18" charset="0"/>
                          <a:cs typeface="Arial" panose="020B0604020202020204" pitchFamily="34" charset="0"/>
                        </a:rPr>
                        <m:t>𝐴</m:t>
                      </m:r>
                    </m:oMath>
                  </m:oMathPara>
                </a14:m>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31AC3724-638C-A2EF-0FF9-36180D36CB6D}"/>
                  </a:ext>
                </a:extLst>
              </p:cNvPr>
              <p:cNvSpPr txBox="1">
                <a:spLocks noRot="1" noChangeAspect="1" noMove="1" noResize="1" noEditPoints="1" noAdjustHandles="1" noChangeArrowheads="1" noChangeShapeType="1" noTextEdit="1"/>
              </p:cNvSpPr>
              <p:nvPr/>
            </p:nvSpPr>
            <p:spPr>
              <a:xfrm>
                <a:off x="793376" y="1802775"/>
                <a:ext cx="10596283" cy="3347840"/>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4045766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9359E-38A6-43DC-B9C0-B2BD4C53541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5ABA6E4-E361-0B39-921F-F5D2BC0A27F6}"/>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25DF31F1-5390-6159-66FF-536EB5954749}"/>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98CC033F-A50F-8E93-5806-2E2BC35F4DA7}"/>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3FDD2CC9-BE27-2468-8682-FFE0BF222824}"/>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231F128-453E-8BA4-52C5-2DA4A7D9251E}"/>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BOOLEAN ALGEBRA LAWS: INVERSE LAW</a:t>
                </a:r>
              </a:p>
              <a:p>
                <a:pPr>
                  <a:lnSpc>
                    <a:spcPct val="150000"/>
                  </a:lnSpc>
                </a:pPr>
                <a:r>
                  <a:rPr lang="en-ZA" sz="2400" dirty="0">
                    <a:latin typeface="Arial" panose="020B0604020202020204" pitchFamily="34" charset="0"/>
                    <a:cs typeface="Arial" panose="020B0604020202020204" pitchFamily="34" charset="0"/>
                  </a:rPr>
                  <a:t>Inverse law: A variable </a:t>
                </a:r>
                <a:r>
                  <a:rPr lang="en-ZA" sz="2400" dirty="0" err="1">
                    <a:latin typeface="Arial" panose="020B0604020202020204" pitchFamily="34" charset="0"/>
                    <a:cs typeface="Arial" panose="020B0604020202020204" pitchFamily="34" charset="0"/>
                  </a:rPr>
                  <a:t>OR’ed</a:t>
                </a:r>
                <a:r>
                  <a:rPr lang="en-ZA" sz="2400" dirty="0">
                    <a:latin typeface="Arial" panose="020B0604020202020204" pitchFamily="34" charset="0"/>
                    <a:cs typeface="Arial" panose="020B0604020202020204" pitchFamily="34" charset="0"/>
                  </a:rPr>
                  <a:t> with its inverse is 1, and a variable </a:t>
                </a:r>
                <a:r>
                  <a:rPr lang="en-ZA" sz="2400" dirty="0" err="1">
                    <a:latin typeface="Arial" panose="020B0604020202020204" pitchFamily="34" charset="0"/>
                    <a:cs typeface="Arial" panose="020B0604020202020204" pitchFamily="34" charset="0"/>
                  </a:rPr>
                  <a:t>AND’ed</a:t>
                </a:r>
                <a:r>
                  <a:rPr lang="en-ZA" sz="2400" dirty="0">
                    <a:latin typeface="Arial" panose="020B0604020202020204" pitchFamily="34" charset="0"/>
                    <a:cs typeface="Arial" panose="020B0604020202020204" pitchFamily="34" charset="0"/>
                  </a:rPr>
                  <a:t> </a:t>
                </a:r>
              </a:p>
              <a:p>
                <a:pPr>
                  <a:lnSpc>
                    <a:spcPct val="150000"/>
                  </a:lnSpc>
                </a:pPr>
                <a:r>
                  <a:rPr lang="en-ZA" sz="2400" dirty="0" err="1">
                    <a:latin typeface="Arial" panose="020B0604020202020204" pitchFamily="34" charset="0"/>
                    <a:cs typeface="Arial" panose="020B0604020202020204" pitchFamily="34" charset="0"/>
                  </a:rPr>
                  <a:t>ble</a:t>
                </a:r>
                <a:r>
                  <a:rPr lang="en-ZA" sz="2400" dirty="0">
                    <a:latin typeface="Arial" panose="020B0604020202020204" pitchFamily="34" charset="0"/>
                    <a:cs typeface="Arial" panose="020B0604020202020204" pitchFamily="34" charset="0"/>
                  </a:rPr>
                  <a:t> </a:t>
                </a:r>
                <a:r>
                  <a:rPr lang="en-ZA" sz="2400" dirty="0" err="1">
                    <a:latin typeface="Arial" panose="020B0604020202020204" pitchFamily="34" charset="0"/>
                    <a:cs typeface="Arial" panose="020B0604020202020204" pitchFamily="34" charset="0"/>
                  </a:rPr>
                  <a:t>OR’ed</a:t>
                </a:r>
                <a:r>
                  <a:rPr lang="en-ZA" sz="2400" dirty="0">
                    <a:latin typeface="Arial" panose="020B0604020202020204" pitchFamily="34" charset="0"/>
                    <a:cs typeface="Arial" panose="020B0604020202020204" pitchFamily="34" charset="0"/>
                  </a:rPr>
                  <a:t> or </a:t>
                </a:r>
                <a:r>
                  <a:rPr lang="en-ZA" sz="2400" dirty="0" err="1">
                    <a:latin typeface="Arial" panose="020B0604020202020204" pitchFamily="34" charset="0"/>
                    <a:cs typeface="Arial" panose="020B0604020202020204" pitchFamily="34" charset="0"/>
                  </a:rPr>
                  <a:t>AND’ed</a:t>
                </a:r>
                <a:r>
                  <a:rPr lang="en-ZA" sz="2400" dirty="0">
                    <a:latin typeface="Arial" panose="020B0604020202020204" pitchFamily="34" charset="0"/>
                    <a:cs typeface="Arial" panose="020B0604020202020204" pitchFamily="34" charset="0"/>
                  </a:rPr>
                  <a:t> with itself is equal to 0.</a:t>
                </a:r>
              </a:p>
              <a:p>
                <a:pPr>
                  <a:lnSpc>
                    <a:spcPct val="150000"/>
                  </a:lnSpc>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cs typeface="Arial" panose="020B0604020202020204" pitchFamily="34" charset="0"/>
                        </a:rPr>
                        <m:t>𝐴</m:t>
                      </m:r>
                      <m:r>
                        <a:rPr lang="en-US" sz="2400" i="1" dirty="0">
                          <a:latin typeface="Cambria Math" panose="02040503050406030204" pitchFamily="18" charset="0"/>
                          <a:cs typeface="Arial" panose="020B0604020202020204" pitchFamily="34" charset="0"/>
                        </a:rPr>
                        <m:t>(</m:t>
                      </m:r>
                      <m:r>
                        <a:rPr lang="en-US" sz="2400" i="1" dirty="0">
                          <a:latin typeface="Cambria Math" panose="02040503050406030204" pitchFamily="18" charset="0"/>
                          <a:cs typeface="Arial" panose="020B0604020202020204" pitchFamily="34" charset="0"/>
                        </a:rPr>
                        <m:t>𝐴</m:t>
                      </m:r>
                      <m:r>
                        <a:rPr lang="en-US" sz="2400" i="1" dirty="0">
                          <a:latin typeface="Cambria Math" panose="02040503050406030204" pitchFamily="18" charset="0"/>
                          <a:cs typeface="Arial" panose="020B0604020202020204" pitchFamily="34" charset="0"/>
                        </a:rPr>
                        <m:t>+</m:t>
                      </m:r>
                      <m:r>
                        <a:rPr lang="en-US" sz="2400" i="1" dirty="0">
                          <a:latin typeface="Cambria Math" panose="02040503050406030204" pitchFamily="18" charset="0"/>
                          <a:cs typeface="Arial" panose="020B0604020202020204" pitchFamily="34" charset="0"/>
                        </a:rPr>
                        <m:t>𝐴</m:t>
                      </m:r>
                      <m:r>
                        <a:rPr lang="en-US" sz="2400" i="1" dirty="0">
                          <a:latin typeface="Cambria Math" panose="02040503050406030204" pitchFamily="18" charset="0"/>
                          <a:cs typeface="Arial" panose="020B0604020202020204" pitchFamily="34" charset="0"/>
                        </a:rPr>
                        <m:t>)=1</m:t>
                      </m:r>
                      <m:r>
                        <a:rPr lang="en-US" sz="2400" i="1" dirty="0">
                          <a:latin typeface="Cambria Math" panose="02040503050406030204" pitchFamily="18" charset="0"/>
                          <a:cs typeface="Arial" panose="020B0604020202020204" pitchFamily="34" charset="0"/>
                        </a:rPr>
                        <m:t>𝑎𝑛𝑑</m:t>
                      </m:r>
                      <m:r>
                        <a:rPr lang="en-US" sz="2400" i="1" dirty="0">
                          <a:latin typeface="Cambria Math" panose="02040503050406030204" pitchFamily="18" charset="0"/>
                          <a:cs typeface="Arial" panose="020B0604020202020204" pitchFamily="34" charset="0"/>
                        </a:rPr>
                        <m:t>(</m:t>
                      </m:r>
                      <m:r>
                        <a:rPr lang="en-US" sz="2400" i="1" dirty="0">
                          <a:latin typeface="Cambria Math" panose="02040503050406030204" pitchFamily="18" charset="0"/>
                          <a:cs typeface="Arial" panose="020B0604020202020204" pitchFamily="34" charset="0"/>
                        </a:rPr>
                        <m:t>𝐴</m:t>
                      </m:r>
                      <m:r>
                        <a:rPr lang="en-US" sz="2400" i="1" dirty="0">
                          <a:latin typeface="Cambria Math" panose="02040503050406030204" pitchFamily="18" charset="0"/>
                          <a:cs typeface="Arial" panose="020B0604020202020204" pitchFamily="34" charset="0"/>
                        </a:rPr>
                        <m:t>•</m:t>
                      </m:r>
                      <m:r>
                        <a:rPr lang="en-US" sz="2400" i="1" dirty="0">
                          <a:latin typeface="Cambria Math" panose="02040503050406030204" pitchFamily="18" charset="0"/>
                          <a:cs typeface="Arial" panose="020B0604020202020204" pitchFamily="34" charset="0"/>
                        </a:rPr>
                        <m:t>𝐴</m:t>
                      </m:r>
                      <m:r>
                        <a:rPr lang="en-US" sz="2400" i="1" dirty="0">
                          <a:latin typeface="Cambria Math" panose="02040503050406030204" pitchFamily="18" charset="0"/>
                          <a:cs typeface="Arial" panose="020B0604020202020204" pitchFamily="34" charset="0"/>
                        </a:rPr>
                        <m:t>)=0 </m:t>
                      </m:r>
                    </m:oMath>
                  </m:oMathPara>
                </a14:m>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231F128-453E-8BA4-52C5-2DA4A7D9251E}"/>
                  </a:ext>
                </a:extLst>
              </p:cNvPr>
              <p:cNvSpPr txBox="1">
                <a:spLocks noRot="1" noChangeAspect="1" noMove="1" noResize="1" noEditPoints="1" noAdjustHandles="1" noChangeArrowheads="1" noChangeShapeType="1" noTextEdit="1"/>
              </p:cNvSpPr>
              <p:nvPr/>
            </p:nvSpPr>
            <p:spPr>
              <a:xfrm>
                <a:off x="793376" y="1802775"/>
                <a:ext cx="10596283" cy="3901837"/>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270831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A254E-95EC-511E-2D2B-0CBA77461F5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A790BFC-44E1-267A-97DD-4CE65D29EF4E}"/>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6BA20AB6-8AE8-1A52-A7E6-8E388A1F8BFD}"/>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063AA238-AFAE-D1D4-56DC-9AA1AB8C3E0D}"/>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1F160156-4371-4749-56E4-41908811F5CB}"/>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B94B57A-E038-94B0-F0E6-78E7C89AB87B}"/>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BOOLEAN ALGEBRA LAWS: COMMUTATIVE LAW</a:t>
                </a:r>
              </a:p>
              <a:p>
                <a:pPr>
                  <a:lnSpc>
                    <a:spcPct val="150000"/>
                  </a:lnSpc>
                </a:pPr>
                <a:r>
                  <a:rPr lang="en-US" sz="2400" dirty="0">
                    <a:latin typeface="Arial" panose="020B0604020202020204" pitchFamily="34" charset="0"/>
                    <a:cs typeface="Arial" panose="020B0604020202020204" pitchFamily="34" charset="0"/>
                  </a:rPr>
                  <a:t>Commutative law: The order in which variables appear does not matter. </a:t>
                </a:r>
              </a:p>
              <a:p>
                <a:pPr>
                  <a:lnSpc>
                    <a:spcPct val="150000"/>
                  </a:lnSpc>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cs typeface="Arial" panose="020B0604020202020204" pitchFamily="34" charset="0"/>
                        </a:rPr>
                        <m:t>(</m:t>
                      </m:r>
                      <m:r>
                        <a:rPr lang="en-US" sz="2400" i="1" dirty="0">
                          <a:latin typeface="Cambria Math" panose="02040503050406030204" pitchFamily="18" charset="0"/>
                          <a:cs typeface="Arial" panose="020B0604020202020204" pitchFamily="34" charset="0"/>
                        </a:rPr>
                        <m:t>𝐴</m:t>
                      </m:r>
                      <m:r>
                        <a:rPr lang="en-US" sz="2400" i="1" dirty="0">
                          <a:latin typeface="Cambria Math" panose="02040503050406030204" pitchFamily="18" charset="0"/>
                          <a:cs typeface="Arial" panose="020B0604020202020204" pitchFamily="34" charset="0"/>
                        </a:rPr>
                        <m:t>+</m:t>
                      </m:r>
                      <m:r>
                        <a:rPr lang="en-US" sz="2400" i="1" dirty="0">
                          <a:latin typeface="Cambria Math" panose="02040503050406030204" pitchFamily="18" charset="0"/>
                          <a:cs typeface="Arial" panose="020B0604020202020204" pitchFamily="34" charset="0"/>
                        </a:rPr>
                        <m:t>𝐵</m:t>
                      </m:r>
                      <m:r>
                        <a:rPr lang="en-US" sz="2400" i="1" dirty="0">
                          <a:latin typeface="Cambria Math" panose="02040503050406030204" pitchFamily="18" charset="0"/>
                          <a:cs typeface="Arial" panose="020B0604020202020204" pitchFamily="34" charset="0"/>
                        </a:rPr>
                        <m:t>)=(</m:t>
                      </m:r>
                      <m:r>
                        <a:rPr lang="en-US" sz="2400" i="1" dirty="0">
                          <a:latin typeface="Cambria Math" panose="02040503050406030204" pitchFamily="18" charset="0"/>
                          <a:cs typeface="Arial" panose="020B0604020202020204" pitchFamily="34" charset="0"/>
                        </a:rPr>
                        <m:t>𝐵</m:t>
                      </m:r>
                      <m:r>
                        <a:rPr lang="en-US" sz="2400" i="1" dirty="0">
                          <a:latin typeface="Cambria Math" panose="02040503050406030204" pitchFamily="18" charset="0"/>
                          <a:cs typeface="Arial" panose="020B0604020202020204" pitchFamily="34" charset="0"/>
                        </a:rPr>
                        <m:t>+</m:t>
                      </m:r>
                      <m:r>
                        <a:rPr lang="en-US" sz="2400" i="1" dirty="0">
                          <a:latin typeface="Cambria Math" panose="02040503050406030204" pitchFamily="18" charset="0"/>
                          <a:cs typeface="Arial" panose="020B0604020202020204" pitchFamily="34" charset="0"/>
                        </a:rPr>
                        <m:t>𝐴</m:t>
                      </m:r>
                      <m:r>
                        <a:rPr lang="en-US" sz="2400" i="1" dirty="0">
                          <a:latin typeface="Cambria Math" panose="02040503050406030204" pitchFamily="18" charset="0"/>
                          <a:cs typeface="Arial" panose="020B0604020202020204" pitchFamily="34" charset="0"/>
                        </a:rPr>
                        <m:t>)</m:t>
                      </m:r>
                      <m:r>
                        <a:rPr lang="en-US" sz="2400" i="1" dirty="0">
                          <a:latin typeface="Cambria Math" panose="02040503050406030204" pitchFamily="18" charset="0"/>
                          <a:cs typeface="Arial" panose="020B0604020202020204" pitchFamily="34" charset="0"/>
                        </a:rPr>
                        <m:t>𝑎𝑛𝑑</m:t>
                      </m:r>
                      <m:r>
                        <a:rPr lang="en-US" sz="2400" i="1" dirty="0">
                          <a:latin typeface="Cambria Math" panose="02040503050406030204" pitchFamily="18" charset="0"/>
                          <a:cs typeface="Arial" panose="020B0604020202020204" pitchFamily="34" charset="0"/>
                        </a:rPr>
                        <m:t>(</m:t>
                      </m:r>
                      <m:r>
                        <a:rPr lang="en-US" sz="2400" i="1" dirty="0">
                          <a:latin typeface="Cambria Math" panose="02040503050406030204" pitchFamily="18" charset="0"/>
                          <a:cs typeface="Arial" panose="020B0604020202020204" pitchFamily="34" charset="0"/>
                        </a:rPr>
                        <m:t>𝐴</m:t>
                      </m:r>
                      <m:r>
                        <a:rPr lang="en-US" sz="2400" i="1" dirty="0">
                          <a:latin typeface="Cambria Math" panose="02040503050406030204" pitchFamily="18" charset="0"/>
                          <a:cs typeface="Arial" panose="020B0604020202020204" pitchFamily="34" charset="0"/>
                        </a:rPr>
                        <m:t>•</m:t>
                      </m:r>
                      <m:r>
                        <a:rPr lang="en-US" sz="2400" i="1" dirty="0">
                          <a:latin typeface="Cambria Math" panose="02040503050406030204" pitchFamily="18" charset="0"/>
                          <a:cs typeface="Arial" panose="020B0604020202020204" pitchFamily="34" charset="0"/>
                        </a:rPr>
                        <m:t>𝐵</m:t>
                      </m:r>
                      <m:r>
                        <a:rPr lang="en-US" sz="2400" i="1" dirty="0">
                          <a:latin typeface="Cambria Math" panose="02040503050406030204" pitchFamily="18" charset="0"/>
                          <a:cs typeface="Arial" panose="020B0604020202020204" pitchFamily="34" charset="0"/>
                        </a:rPr>
                        <m:t>)=(</m:t>
                      </m:r>
                      <m:r>
                        <a:rPr lang="en-US" sz="2400" i="1" dirty="0">
                          <a:latin typeface="Cambria Math" panose="02040503050406030204" pitchFamily="18" charset="0"/>
                          <a:cs typeface="Arial" panose="020B0604020202020204" pitchFamily="34" charset="0"/>
                        </a:rPr>
                        <m:t>𝐵</m:t>
                      </m:r>
                      <m:r>
                        <a:rPr lang="en-US" sz="2400" i="1" dirty="0">
                          <a:latin typeface="Cambria Math" panose="02040503050406030204" pitchFamily="18" charset="0"/>
                          <a:cs typeface="Arial" panose="020B0604020202020204" pitchFamily="34" charset="0"/>
                        </a:rPr>
                        <m:t>•</m:t>
                      </m:r>
                      <m:r>
                        <a:rPr lang="en-US" sz="2400" i="1" dirty="0">
                          <a:latin typeface="Cambria Math" panose="02040503050406030204" pitchFamily="18" charset="0"/>
                          <a:cs typeface="Arial" panose="020B0604020202020204" pitchFamily="34" charset="0"/>
                        </a:rPr>
                        <m:t>𝐴</m:t>
                      </m:r>
                      <m:r>
                        <a:rPr lang="en-US" sz="2400" i="1" dirty="0">
                          <a:latin typeface="Cambria Math" panose="02040503050406030204" pitchFamily="18" charset="0"/>
                          <a:cs typeface="Arial" panose="020B0604020202020204" pitchFamily="34" charset="0"/>
                        </a:rPr>
                        <m:t>) </m:t>
                      </m:r>
                    </m:oMath>
                  </m:oMathPara>
                </a14:m>
                <a:endParaRPr lang="en-US"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EB94B57A-E038-94B0-F0E6-78E7C89AB87B}"/>
                  </a:ext>
                </a:extLst>
              </p:cNvPr>
              <p:cNvSpPr txBox="1">
                <a:spLocks noRot="1" noChangeAspect="1" noMove="1" noResize="1" noEditPoints="1" noAdjustHandles="1" noChangeArrowheads="1" noChangeShapeType="1" noTextEdit="1"/>
              </p:cNvSpPr>
              <p:nvPr/>
            </p:nvSpPr>
            <p:spPr>
              <a:xfrm>
                <a:off x="793376" y="1802775"/>
                <a:ext cx="10596283" cy="3901837"/>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2238918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4455C-760C-F08F-CFEE-221969BD730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AA37B1B-7C20-9CC5-7D68-84AF26F294BD}"/>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C692FFD4-BB68-7F98-DEA2-107F3994F741}"/>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B29C3EDA-9779-B8C8-903C-0CFC42C951B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6A99B747-6369-DB17-CE40-16EE785C41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DBE277B-6477-15FE-C88F-4A1BF5DCE01A}"/>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BOOLEAN ALGEBRA LAWS: ASSOCIATIVE LAW</a:t>
                </a:r>
              </a:p>
              <a:p>
                <a:pPr>
                  <a:lnSpc>
                    <a:spcPct val="150000"/>
                  </a:lnSpc>
                </a:pPr>
                <a:r>
                  <a:rPr lang="en-US" sz="2400" dirty="0">
                    <a:latin typeface="Arial" panose="020B0604020202020204" pitchFamily="34" charset="0"/>
                    <a:cs typeface="Arial" panose="020B0604020202020204" pitchFamily="34" charset="0"/>
                  </a:rPr>
                  <a:t>Associative law: The order in which variables are </a:t>
                </a:r>
                <a:r>
                  <a:rPr lang="en-US" sz="2400" dirty="0" err="1">
                    <a:latin typeface="Arial" panose="020B0604020202020204" pitchFamily="34" charset="0"/>
                    <a:cs typeface="Arial" panose="020B0604020202020204" pitchFamily="34" charset="0"/>
                  </a:rPr>
                  <a:t>OR’ed</a:t>
                </a:r>
                <a:r>
                  <a:rPr lang="en-US" sz="2400" dirty="0">
                    <a:latin typeface="Arial" panose="020B0604020202020204" pitchFamily="34" charset="0"/>
                    <a:cs typeface="Arial" panose="020B0604020202020204" pitchFamily="34" charset="0"/>
                  </a:rPr>
                  <a:t> or </a:t>
                </a:r>
                <a:r>
                  <a:rPr lang="en-US" sz="2400" dirty="0" err="1">
                    <a:latin typeface="Arial" panose="020B0604020202020204" pitchFamily="34" charset="0"/>
                    <a:cs typeface="Arial" panose="020B0604020202020204" pitchFamily="34" charset="0"/>
                  </a:rPr>
                  <a:t>AND’ed</a:t>
                </a:r>
                <a:r>
                  <a:rPr lang="en-US" sz="2400" dirty="0">
                    <a:latin typeface="Arial" panose="020B0604020202020204" pitchFamily="34" charset="0"/>
                    <a:cs typeface="Arial" panose="020B0604020202020204" pitchFamily="34" charset="0"/>
                  </a:rPr>
                  <a:t> does not </a:t>
                </a:r>
              </a:p>
              <a:p>
                <a:pPr>
                  <a:lnSpc>
                    <a:spcPct val="150000"/>
                  </a:lnSpc>
                </a:pPr>
                <a:r>
                  <a:rPr lang="en-US" sz="2400" dirty="0">
                    <a:latin typeface="Arial" panose="020B0604020202020204" pitchFamily="34" charset="0"/>
                    <a:cs typeface="Arial" panose="020B0604020202020204" pitchFamily="34" charset="0"/>
                  </a:rPr>
                  <a:t>matter.</a:t>
                </a:r>
              </a:p>
              <a:p>
                <a:pPr>
                  <a:lnSpc>
                    <a:spcPct val="150000"/>
                  </a:lnSpc>
                </a:pPr>
                <a14:m>
                  <m:oMathPara xmlns:m="http://schemas.openxmlformats.org/officeDocument/2006/math">
                    <m:oMathParaPr>
                      <m:jc m:val="centerGroup"/>
                    </m:oMathParaPr>
                    <m:oMath xmlns:m="http://schemas.openxmlformats.org/officeDocument/2006/math">
                      <m:d>
                        <m:dPr>
                          <m:ctrlPr>
                            <a:rPr lang="en-US" sz="2400" i="1" dirty="0" smtClean="0">
                              <a:latin typeface="Cambria Math" panose="02040503050406030204" pitchFamily="18" charset="0"/>
                              <a:cs typeface="Arial" panose="020B0604020202020204" pitchFamily="34" charset="0"/>
                            </a:rPr>
                          </m:ctrlPr>
                        </m:dPr>
                        <m:e>
                          <m:r>
                            <a:rPr lang="en-US" sz="2400" i="1" dirty="0">
                              <a:latin typeface="Cambria Math" panose="02040503050406030204" pitchFamily="18" charset="0"/>
                              <a:cs typeface="Arial" panose="020B0604020202020204" pitchFamily="34" charset="0"/>
                            </a:rPr>
                            <m:t>𝐴</m:t>
                          </m:r>
                          <m:r>
                            <a:rPr lang="en-US" sz="2400" i="1" dirty="0">
                              <a:latin typeface="Cambria Math" panose="02040503050406030204" pitchFamily="18" charset="0"/>
                              <a:cs typeface="Arial" panose="020B0604020202020204" pitchFamily="34" charset="0"/>
                            </a:rPr>
                            <m:t>+</m:t>
                          </m:r>
                          <m:r>
                            <a:rPr lang="en-US" sz="2400" i="1" dirty="0">
                              <a:latin typeface="Cambria Math" panose="02040503050406030204" pitchFamily="18" charset="0"/>
                              <a:cs typeface="Arial" panose="020B0604020202020204" pitchFamily="34" charset="0"/>
                            </a:rPr>
                            <m:t>𝐵</m:t>
                          </m:r>
                        </m:e>
                      </m:d>
                      <m:r>
                        <a:rPr lang="en-US" sz="2400" b="0" i="1" dirty="0" smtClean="0">
                          <a:latin typeface="Cambria Math" panose="02040503050406030204" pitchFamily="18"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𝐶</m:t>
                      </m:r>
                      <m:r>
                        <a:rPr lang="en-US" sz="2400" i="1" dirty="0">
                          <a:latin typeface="Cambria Math" panose="02040503050406030204" pitchFamily="18"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𝐴</m:t>
                      </m:r>
                      <m:r>
                        <a:rPr lang="en-US" sz="2400" b="0" i="1" dirty="0" smtClean="0">
                          <a:latin typeface="Cambria Math" panose="02040503050406030204" pitchFamily="18" charset="0"/>
                          <a:cs typeface="Arial" panose="020B0604020202020204" pitchFamily="34" charset="0"/>
                        </a:rPr>
                        <m:t>+</m:t>
                      </m:r>
                      <m:d>
                        <m:dPr>
                          <m:ctrlPr>
                            <a:rPr lang="en-US" sz="2400" b="0" i="1" dirty="0" smtClean="0">
                              <a:latin typeface="Cambria Math" panose="02040503050406030204" pitchFamily="18" charset="0"/>
                              <a:cs typeface="Arial" panose="020B0604020202020204" pitchFamily="34" charset="0"/>
                            </a:rPr>
                          </m:ctrlPr>
                        </m:dPr>
                        <m:e>
                          <m:r>
                            <a:rPr lang="en-US" sz="2400" b="0" i="1" dirty="0" smtClean="0">
                              <a:latin typeface="Cambria Math" panose="02040503050406030204" pitchFamily="18" charset="0"/>
                              <a:cs typeface="Arial" panose="020B0604020202020204" pitchFamily="34" charset="0"/>
                            </a:rPr>
                            <m:t>𝐵</m:t>
                          </m:r>
                          <m:r>
                            <a:rPr lang="en-US" sz="2400" b="0" i="1" dirty="0" smtClean="0">
                              <a:latin typeface="Cambria Math" panose="02040503050406030204" pitchFamily="18"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𝐶</m:t>
                          </m:r>
                        </m:e>
                      </m:d>
                      <m:r>
                        <a:rPr lang="en-US" sz="2400" i="1" dirty="0">
                          <a:latin typeface="Cambria Math" panose="02040503050406030204" pitchFamily="18" charset="0"/>
                          <a:cs typeface="Arial" panose="020B0604020202020204" pitchFamily="34" charset="0"/>
                        </a:rPr>
                        <m:t> </m:t>
                      </m:r>
                      <m:r>
                        <a:rPr lang="en-US" sz="2400" i="1" dirty="0">
                          <a:latin typeface="Cambria Math" panose="02040503050406030204" pitchFamily="18" charset="0"/>
                          <a:cs typeface="Arial" panose="020B0604020202020204" pitchFamily="34" charset="0"/>
                        </a:rPr>
                        <m:t>𝑎𝑛𝑑</m:t>
                      </m:r>
                      <m:r>
                        <a:rPr lang="en-US" sz="2400" i="1" dirty="0">
                          <a:latin typeface="Cambria Math" panose="02040503050406030204" pitchFamily="18" charset="0"/>
                          <a:cs typeface="Arial" panose="020B0604020202020204" pitchFamily="34" charset="0"/>
                        </a:rPr>
                        <m:t> </m:t>
                      </m:r>
                      <m:d>
                        <m:dPr>
                          <m:ctrlPr>
                            <a:rPr lang="en-US" sz="2400" i="1" dirty="0">
                              <a:latin typeface="Cambria Math" panose="02040503050406030204" pitchFamily="18" charset="0"/>
                              <a:cs typeface="Arial" panose="020B0604020202020204" pitchFamily="34" charset="0"/>
                            </a:rPr>
                          </m:ctrlPr>
                        </m:dPr>
                        <m:e>
                          <m:r>
                            <a:rPr lang="en-US" sz="2400" i="1" dirty="0">
                              <a:latin typeface="Cambria Math" panose="02040503050406030204" pitchFamily="18" charset="0"/>
                              <a:cs typeface="Arial" panose="020B0604020202020204" pitchFamily="34" charset="0"/>
                            </a:rPr>
                            <m:t>𝐴</m:t>
                          </m:r>
                          <m:r>
                            <a:rPr lang="en-US" sz="2400" i="1" dirty="0">
                              <a:latin typeface="Cambria Math" panose="02040503050406030204" pitchFamily="18"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𝐵</m:t>
                          </m:r>
                        </m:e>
                      </m:d>
                      <m:r>
                        <a:rPr lang="en-US" sz="2400" i="1" dirty="0">
                          <a:latin typeface="Cambria Math" panose="02040503050406030204" pitchFamily="18"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𝐶</m:t>
                      </m:r>
                      <m:r>
                        <a:rPr lang="en-US" sz="2400" b="0" i="1" dirty="0" smtClean="0">
                          <a:latin typeface="Cambria Math" panose="02040503050406030204" pitchFamily="18"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𝐴</m:t>
                      </m:r>
                      <m:r>
                        <a:rPr lang="en-US" sz="2400" i="1" dirty="0">
                          <a:latin typeface="Cambria Math" panose="02040503050406030204" pitchFamily="18"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𝐵</m:t>
                      </m:r>
                      <m:r>
                        <a:rPr lang="en-US" sz="2400" i="1" dirty="0">
                          <a:latin typeface="Cambria Math" panose="02040503050406030204" pitchFamily="18" charset="0"/>
                          <a:cs typeface="Arial" panose="020B0604020202020204" pitchFamily="34" charset="0"/>
                        </a:rPr>
                        <m:t>•</m:t>
                      </m:r>
                      <m:r>
                        <a:rPr lang="en-US" sz="2400" b="0" i="1" dirty="0" smtClean="0">
                          <a:latin typeface="Cambria Math" panose="02040503050406030204" pitchFamily="18" charset="0"/>
                          <a:cs typeface="Arial" panose="020B0604020202020204" pitchFamily="34" charset="0"/>
                        </a:rPr>
                        <m:t>𝐶</m:t>
                      </m:r>
                      <m:r>
                        <a:rPr lang="en-US" sz="2400" b="0" i="1" dirty="0" smtClean="0">
                          <a:latin typeface="Cambria Math" panose="02040503050406030204" pitchFamily="18" charset="0"/>
                          <a:cs typeface="Arial" panose="020B0604020202020204" pitchFamily="34" charset="0"/>
                        </a:rPr>
                        <m:t>)</m:t>
                      </m:r>
                    </m:oMath>
                  </m:oMathPara>
                </a14:m>
                <a:endParaRPr lang="en-US" sz="2400" dirty="0">
                  <a:latin typeface="Arial" panose="020B0604020202020204" pitchFamily="34" charset="0"/>
                  <a:cs typeface="Arial" panose="020B0604020202020204" pitchFamily="34" charset="0"/>
                </a:endParaRPr>
              </a:p>
              <a:p>
                <a:pPr>
                  <a:lnSpc>
                    <a:spcPct val="150000"/>
                  </a:lnSpc>
                </a:pPr>
                <a:endParaRPr lang="en-ZA" sz="2400" i="1"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1DBE277B-6477-15FE-C88F-4A1BF5DCE01A}"/>
                  </a:ext>
                </a:extLst>
              </p:cNvPr>
              <p:cNvSpPr txBox="1">
                <a:spLocks noRot="1" noChangeAspect="1" noMove="1" noResize="1" noEditPoints="1" noAdjustHandles="1" noChangeArrowheads="1" noChangeShapeType="1" noTextEdit="1"/>
              </p:cNvSpPr>
              <p:nvPr/>
            </p:nvSpPr>
            <p:spPr>
              <a:xfrm>
                <a:off x="793376" y="1802775"/>
                <a:ext cx="10596283" cy="4455835"/>
              </a:xfrm>
              <a:prstGeom prst="rect">
                <a:avLst/>
              </a:prstGeom>
              <a:blipFill>
                <a:blip r:embed="rId3"/>
                <a:stretch>
                  <a:fillRect l="-958" r="-359"/>
                </a:stretch>
              </a:blipFill>
            </p:spPr>
            <p:txBody>
              <a:bodyPr/>
              <a:lstStyle/>
              <a:p>
                <a:r>
                  <a:rPr lang="en-US">
                    <a:noFill/>
                  </a:rPr>
                  <a:t> </a:t>
                </a:r>
              </a:p>
            </p:txBody>
          </p:sp>
        </mc:Fallback>
      </mc:AlternateContent>
    </p:spTree>
    <p:extLst>
      <p:ext uri="{BB962C8B-B14F-4D97-AF65-F5344CB8AC3E}">
        <p14:creationId xmlns:p14="http://schemas.microsoft.com/office/powerpoint/2010/main" val="133206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1E195-7177-59BC-67AA-BCED05B076A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EEE8FFE-749D-A7AC-2ED5-B57BBF4C8EF5}"/>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AF52FD87-42A2-C0DC-A7EE-E328F9A8A023}"/>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C53FC42B-26F8-5753-0D8C-39383C757175}"/>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2B5DB35-D3D2-BA93-802B-A3A86C4FD6A3}"/>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CCB9F896-B9D0-F8C4-0198-9B66552020EC}"/>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DOCUMENTATION AIDS FOR FAULT FINDING</a:t>
            </a:r>
          </a:p>
          <a:p>
            <a:pPr>
              <a:lnSpc>
                <a:spcPct val="150000"/>
              </a:lnSpc>
            </a:pPr>
            <a:r>
              <a:rPr lang="en-ZA" sz="2400" dirty="0">
                <a:latin typeface="Arial" panose="020B0604020202020204" pitchFamily="34" charset="0"/>
                <a:cs typeface="Arial" panose="020B0604020202020204" pitchFamily="34" charset="0"/>
              </a:rPr>
              <a:t>A fault finder can make use of three documentation aids when proceeding to find a fault in an electrical circuit. They are the completion of workload, the equipment problem documentation and the recommended for repair documentation. </a:t>
            </a:r>
          </a:p>
        </p:txBody>
      </p:sp>
    </p:spTree>
    <p:extLst>
      <p:ext uri="{BB962C8B-B14F-4D97-AF65-F5344CB8AC3E}">
        <p14:creationId xmlns:p14="http://schemas.microsoft.com/office/powerpoint/2010/main" val="2642355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A8657-E6D1-AEF5-17D8-E1271A4FA29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5C2370D-6BA1-716D-A428-53C226B8096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ABE7480E-D1B0-FD06-43E4-4A94032E5DEC}"/>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7A691DCF-55D7-0CB2-C962-23396FFF1ABB}"/>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356EDBF1-C1D0-82AE-5143-B3E215FC3DAA}"/>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B9098BE-5E18-A6A4-2915-B4F1AE11FA2D}"/>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BOOLEAN ALGEBRA LAWS: DISTRIBUTIVE LAW</a:t>
                </a:r>
              </a:p>
              <a:p>
                <a:pPr>
                  <a:lnSpc>
                    <a:spcPct val="150000"/>
                  </a:lnSpc>
                </a:pPr>
                <a:r>
                  <a:rPr lang="en-US" sz="2400" dirty="0">
                    <a:latin typeface="Arial" panose="020B0604020202020204" pitchFamily="34" charset="0"/>
                    <a:cs typeface="Arial" panose="020B0604020202020204" pitchFamily="34" charset="0"/>
                  </a:rPr>
                  <a:t>Distributive law:</a:t>
                </a:r>
              </a:p>
              <a:p>
                <a:pPr>
                  <a:lnSpc>
                    <a:spcPct val="150000"/>
                  </a:lnSpc>
                </a:pPr>
                <a14:m>
                  <m:oMathPara xmlns:m="http://schemas.openxmlformats.org/officeDocument/2006/math">
                    <m:oMathParaPr>
                      <m:jc m:val="centerGroup"/>
                    </m:oMathParaPr>
                    <m:oMath xmlns:m="http://schemas.openxmlformats.org/officeDocument/2006/math">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m:t>
                      </m:r>
                      <m:d>
                        <m:dPr>
                          <m:ctrlPr>
                            <a:rPr lang="en-ZA" sz="2400" i="1" dirty="0" smtClean="0">
                              <a:latin typeface="Cambria Math" panose="02040503050406030204" pitchFamily="18" charset="0"/>
                              <a:cs typeface="Arial" panose="020B0604020202020204" pitchFamily="34" charset="0"/>
                            </a:rPr>
                          </m:ctrlPr>
                        </m:dPr>
                        <m:e>
                          <m:r>
                            <a:rPr lang="en-ZA" sz="2400" i="1" dirty="0" smtClean="0">
                              <a:latin typeface="Cambria Math" panose="02040503050406030204" pitchFamily="18" charset="0"/>
                              <a:cs typeface="Arial" panose="020B0604020202020204" pitchFamily="34" charset="0"/>
                            </a:rPr>
                            <m:t>𝐵</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𝐶</m:t>
                          </m:r>
                        </m:e>
                      </m:d>
                      <m:r>
                        <a:rPr lang="en-ZA" sz="2400" i="1" dirty="0" smtClean="0">
                          <a:latin typeface="Cambria Math" panose="02040503050406030204" pitchFamily="18" charset="0"/>
                          <a:cs typeface="Arial" panose="020B0604020202020204" pitchFamily="34" charset="0"/>
                        </a:rPr>
                        <m:t>=</m:t>
                      </m:r>
                      <m:d>
                        <m:dPr>
                          <m:ctrlPr>
                            <a:rPr lang="en-ZA" sz="2400" i="1" dirty="0" smtClean="0">
                              <a:latin typeface="Cambria Math" panose="02040503050406030204" pitchFamily="18" charset="0"/>
                              <a:cs typeface="Arial" panose="020B0604020202020204" pitchFamily="34" charset="0"/>
                            </a:rPr>
                          </m:ctrlPr>
                        </m:dPr>
                        <m:e>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𝐵</m:t>
                          </m:r>
                        </m:e>
                      </m:d>
                      <m:r>
                        <a:rPr lang="en-ZA" sz="2400" i="1" dirty="0" smtClean="0">
                          <a:latin typeface="Cambria Math" panose="02040503050406030204" pitchFamily="18" charset="0"/>
                          <a:cs typeface="Arial" panose="020B0604020202020204" pitchFamily="34" charset="0"/>
                        </a:rPr>
                        <m:t>•</m:t>
                      </m:r>
                      <m:d>
                        <m:dPr>
                          <m:ctrlPr>
                            <a:rPr lang="en-ZA" sz="2400" i="1" dirty="0" smtClean="0">
                              <a:latin typeface="Cambria Math" panose="02040503050406030204" pitchFamily="18" charset="0"/>
                              <a:cs typeface="Arial" panose="020B0604020202020204" pitchFamily="34" charset="0"/>
                            </a:rPr>
                          </m:ctrlPr>
                        </m:dPr>
                        <m:e>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𝐶</m:t>
                          </m:r>
                        </m:e>
                      </m:d>
                      <m:r>
                        <a:rPr lang="en-US" sz="2400" b="0" i="1" dirty="0" smtClean="0">
                          <a:latin typeface="Cambria Math" panose="02040503050406030204" pitchFamily="18" charset="0"/>
                          <a:cs typeface="Arial" panose="020B0604020202020204" pitchFamily="34" charset="0"/>
                        </a:rPr>
                        <m:t> </m:t>
                      </m:r>
                      <m:r>
                        <a:rPr lang="en-ZA" sz="2400" i="1" dirty="0" err="1" smtClean="0">
                          <a:latin typeface="Cambria Math" panose="02040503050406030204" pitchFamily="18" charset="0"/>
                          <a:cs typeface="Arial" panose="020B0604020202020204" pitchFamily="34" charset="0"/>
                        </a:rPr>
                        <m:t>𝑎𝑛𝑑</m:t>
                      </m:r>
                      <m:r>
                        <a:rPr lang="en-US" sz="2400" b="0" i="1" dirty="0" smtClean="0">
                          <a:latin typeface="Cambria Math" panose="02040503050406030204" pitchFamily="18" charset="0"/>
                          <a:cs typeface="Arial" panose="020B0604020202020204" pitchFamily="34" charset="0"/>
                        </a:rPr>
                        <m:t> </m:t>
                      </m:r>
                      <m:r>
                        <a:rPr lang="en-ZA" sz="2400" i="1" dirty="0" err="1"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𝐵</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𝐶</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𝐵</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m:t>
                      </m:r>
                      <m:r>
                        <a:rPr lang="en-ZA" sz="2400" i="1" dirty="0" smtClean="0">
                          <a:latin typeface="Cambria Math" panose="02040503050406030204" pitchFamily="18" charset="0"/>
                          <a:cs typeface="Arial" panose="020B0604020202020204" pitchFamily="34" charset="0"/>
                        </a:rPr>
                        <m:t>𝐶</m:t>
                      </m:r>
                      <m:r>
                        <a:rPr lang="en-ZA" sz="2400" i="1" dirty="0" smtClean="0">
                          <a:latin typeface="Cambria Math" panose="02040503050406030204" pitchFamily="18" charset="0"/>
                          <a:cs typeface="Arial" panose="020B0604020202020204" pitchFamily="34" charset="0"/>
                        </a:rPr>
                        <m:t>) </m:t>
                      </m:r>
                    </m:oMath>
                  </m:oMathPara>
                </a14:m>
                <a:endParaRPr lang="en-ZA" sz="2400" i="1" dirty="0">
                  <a:latin typeface="Arial" panose="020B0604020202020204" pitchFamily="34" charset="0"/>
                  <a:cs typeface="Arial" panose="020B0604020202020204" pitchFamily="34" charset="0"/>
                </a:endParaRPr>
              </a:p>
              <a:p>
                <a:pPr>
                  <a:lnSpc>
                    <a:spcPct val="150000"/>
                  </a:lnSpc>
                </a:pPr>
                <a:endParaRPr lang="en-ZA" sz="2400" i="1"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B9098BE-5E18-A6A4-2915-B4F1AE11FA2D}"/>
                  </a:ext>
                </a:extLst>
              </p:cNvPr>
              <p:cNvSpPr txBox="1">
                <a:spLocks noRot="1" noChangeAspect="1" noMove="1" noResize="1" noEditPoints="1" noAdjustHandles="1" noChangeArrowheads="1" noChangeShapeType="1" noTextEdit="1"/>
              </p:cNvSpPr>
              <p:nvPr/>
            </p:nvSpPr>
            <p:spPr>
              <a:xfrm>
                <a:off x="793376" y="1802775"/>
                <a:ext cx="10596283" cy="3901837"/>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1725808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D5742-38F9-9F87-25EA-2F3E77FBC7F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B211D26-00F3-330E-A05E-ACDBDB15782B}"/>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F302268-8732-DCBB-0F92-41C9DF52D149}"/>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F25F27C7-CAB8-B7BA-5206-772563727A2E}"/>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57F0DA4-18AF-8C7C-AFF5-4F9AD91644C4}"/>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9F509E2-3835-F231-866F-80693DD478AB}"/>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BOOLEAN ALGEBRA LAWS: ABSORPTION LAW</a:t>
                </a:r>
              </a:p>
              <a:p>
                <a:pPr>
                  <a:lnSpc>
                    <a:spcPct val="150000"/>
                  </a:lnSpc>
                </a:pPr>
                <a:r>
                  <a:rPr lang="en-US" sz="2400" dirty="0">
                    <a:latin typeface="Arial" panose="020B0604020202020204" pitchFamily="34" charset="0"/>
                    <a:cs typeface="Arial" panose="020B0604020202020204" pitchFamily="34" charset="0"/>
                  </a:rPr>
                  <a:t>Absorption law:</a:t>
                </a:r>
                <a:br>
                  <a:rPr lang="en-ZA" sz="2400" i="1" dirty="0">
                    <a:latin typeface="Arial" panose="020B060402020202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r>
                        <a:rPr lang="en-ZA" sz="2400" i="1" dirty="0" smtClean="0">
                          <a:latin typeface="Cambria Math" panose="02040503050406030204" pitchFamily="18" charset="0"/>
                          <a:cs typeface="Arial" panose="020B0604020202020204" pitchFamily="34" charset="0"/>
                        </a:rPr>
                        <m:t>(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 </m:t>
                      </m:r>
                      <m:r>
                        <a:rPr lang="en-ZA" sz="2400" i="1" dirty="0" smtClean="0">
                          <a:latin typeface="Cambria Math" panose="02040503050406030204" pitchFamily="18" charset="0"/>
                          <a:cs typeface="Arial" panose="020B0604020202020204" pitchFamily="34" charset="0"/>
                        </a:rPr>
                        <m:t>𝐵</m:t>
                      </m:r>
                      <m:r>
                        <a:rPr lang="en-ZA" sz="2400" i="1" dirty="0" smtClean="0">
                          <a:latin typeface="Cambria Math" panose="02040503050406030204" pitchFamily="18" charset="0"/>
                          <a:cs typeface="Arial" panose="020B0604020202020204" pitchFamily="34" charset="0"/>
                        </a:rPr>
                        <m:t> ) + (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 </m:t>
                      </m:r>
                      <m:r>
                        <a:rPr lang="en-ZA" sz="2400" i="1" dirty="0" smtClean="0">
                          <a:latin typeface="Cambria Math" panose="02040503050406030204" pitchFamily="18" charset="0"/>
                          <a:cs typeface="Arial" panose="020B0604020202020204" pitchFamily="34" charset="0"/>
                        </a:rPr>
                        <m:t>𝐵</m:t>
                      </m:r>
                      <m:r>
                        <a:rPr lang="en-ZA" sz="2400" i="1" dirty="0" smtClean="0">
                          <a:latin typeface="Cambria Math" panose="02040503050406030204" pitchFamily="18" charset="0"/>
                          <a:cs typeface="Arial" panose="020B0604020202020204" pitchFamily="34" charset="0"/>
                        </a:rPr>
                        <m:t>_ ) =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m:t>
                      </m:r>
                      <m:r>
                        <a:rPr lang="en-ZA" sz="2400" i="1" dirty="0" smtClean="0">
                          <a:latin typeface="Cambria Math" panose="02040503050406030204" pitchFamily="18" charset="0"/>
                          <a:cs typeface="Arial" panose="020B0604020202020204" pitchFamily="34" charset="0"/>
                        </a:rPr>
                        <m:t>𝑎</m:t>
                      </m:r>
                      <m:r>
                        <a:rPr lang="en-ZA" sz="2400" i="1" dirty="0" smtClean="0">
                          <a:latin typeface="Cambria Math" panose="02040503050406030204" pitchFamily="18" charset="0"/>
                          <a:cs typeface="Arial" panose="020B0604020202020204" pitchFamily="34" charset="0"/>
                        </a:rPr>
                        <m:t> </m:t>
                      </m:r>
                      <m:r>
                        <a:rPr lang="en-ZA" sz="2400" i="1" dirty="0" smtClean="0">
                          <a:latin typeface="Cambria Math" panose="02040503050406030204" pitchFamily="18" charset="0"/>
                          <a:cs typeface="Arial" panose="020B0604020202020204" pitchFamily="34" charset="0"/>
                        </a:rPr>
                        <m:t>𝑛</m:t>
                      </m:r>
                      <m:r>
                        <a:rPr lang="en-ZA" sz="2400" i="1" dirty="0" smtClean="0">
                          <a:latin typeface="Cambria Math" panose="02040503050406030204" pitchFamily="18" charset="0"/>
                          <a:cs typeface="Arial" panose="020B0604020202020204" pitchFamily="34" charset="0"/>
                        </a:rPr>
                        <m:t> </m:t>
                      </m:r>
                      <m:r>
                        <a:rPr lang="en-ZA" sz="2400" i="1" dirty="0" smtClean="0">
                          <a:latin typeface="Cambria Math" panose="02040503050406030204" pitchFamily="18" charset="0"/>
                          <a:cs typeface="Arial" panose="020B0604020202020204" pitchFamily="34" charset="0"/>
                        </a:rPr>
                        <m:t>𝑑</m:t>
                      </m:r>
                      <m:r>
                        <a:rPr lang="en-ZA" sz="2400" i="1" dirty="0" smtClean="0">
                          <a:latin typeface="Cambria Math" panose="02040503050406030204" pitchFamily="18" charset="0"/>
                          <a:cs typeface="Arial" panose="020B0604020202020204" pitchFamily="34" charset="0"/>
                        </a:rPr>
                        <m:t> (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 </m:t>
                      </m:r>
                      <m:r>
                        <a:rPr lang="en-ZA" sz="2400" i="1" dirty="0" smtClean="0">
                          <a:latin typeface="Cambria Math" panose="02040503050406030204" pitchFamily="18" charset="0"/>
                          <a:cs typeface="Arial" panose="020B0604020202020204" pitchFamily="34" charset="0"/>
                        </a:rPr>
                        <m:t>𝐵</m:t>
                      </m:r>
                      <m:r>
                        <a:rPr lang="en-ZA" sz="2400" i="1" dirty="0" smtClean="0">
                          <a:latin typeface="Cambria Math" panose="02040503050406030204" pitchFamily="18" charset="0"/>
                          <a:cs typeface="Arial" panose="020B0604020202020204" pitchFamily="34" charset="0"/>
                        </a:rPr>
                        <m:t> ) • (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 </m:t>
                      </m:r>
                      <m:r>
                        <a:rPr lang="en-ZA" sz="2400" i="1" dirty="0" smtClean="0">
                          <a:latin typeface="Cambria Math" panose="02040503050406030204" pitchFamily="18" charset="0"/>
                          <a:cs typeface="Arial" panose="020B0604020202020204" pitchFamily="34" charset="0"/>
                        </a:rPr>
                        <m:t>𝐵</m:t>
                      </m:r>
                      <m:r>
                        <a:rPr lang="en-ZA" sz="2400" i="1" dirty="0" smtClean="0">
                          <a:latin typeface="Cambria Math" panose="02040503050406030204" pitchFamily="18" charset="0"/>
                          <a:cs typeface="Arial" panose="020B0604020202020204" pitchFamily="34" charset="0"/>
                        </a:rPr>
                        <m:t>_ ) =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m:t>
                      </m:r>
                    </m:oMath>
                  </m:oMathPara>
                </a14:m>
                <a:endParaRPr lang="en-ZA" sz="2400" i="1" dirty="0">
                  <a:latin typeface="Arial" panose="020B0604020202020204" pitchFamily="34"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 </m:t>
                      </m:r>
                      <m:r>
                        <a:rPr lang="en-ZA" sz="2400" i="1" dirty="0" smtClean="0">
                          <a:latin typeface="Cambria Math" panose="02040503050406030204" pitchFamily="18" charset="0"/>
                          <a:cs typeface="Arial" panose="020B0604020202020204" pitchFamily="34" charset="0"/>
                        </a:rPr>
                        <m:t>𝐵</m:t>
                      </m:r>
                      <m:r>
                        <a:rPr lang="en-ZA" sz="2400" i="1" dirty="0" smtClean="0">
                          <a:latin typeface="Cambria Math" panose="02040503050406030204" pitchFamily="18" charset="0"/>
                          <a:cs typeface="Arial" panose="020B0604020202020204" pitchFamily="34" charset="0"/>
                        </a:rPr>
                        <m:t>) =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m:t>
                      </m:r>
                      <m:r>
                        <a:rPr lang="en-ZA" sz="2400" i="1" dirty="0" smtClean="0">
                          <a:latin typeface="Cambria Math" panose="02040503050406030204" pitchFamily="18" charset="0"/>
                          <a:cs typeface="Arial" panose="020B0604020202020204" pitchFamily="34" charset="0"/>
                        </a:rPr>
                        <m:t>𝑎𝑛𝑑</m:t>
                      </m:r>
                      <m:r>
                        <a:rPr lang="en-ZA" sz="2400" i="1" dirty="0" smtClean="0">
                          <a:latin typeface="Cambria Math" panose="02040503050406030204" pitchFamily="18" charset="0"/>
                          <a:cs typeface="Arial" panose="020B0604020202020204" pitchFamily="34" charset="0"/>
                        </a:rPr>
                        <m:t>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 </m:t>
                      </m:r>
                      <m:r>
                        <a:rPr lang="en-ZA" sz="2400" i="1" dirty="0" smtClean="0">
                          <a:latin typeface="Cambria Math" panose="02040503050406030204" pitchFamily="18" charset="0"/>
                          <a:cs typeface="Arial" panose="020B0604020202020204" pitchFamily="34" charset="0"/>
                        </a:rPr>
                        <m:t>𝐵</m:t>
                      </m:r>
                      <m:r>
                        <a:rPr lang="en-ZA" sz="2400" i="1" dirty="0" smtClean="0">
                          <a:latin typeface="Cambria Math" panose="02040503050406030204" pitchFamily="18" charset="0"/>
                          <a:cs typeface="Arial" panose="020B0604020202020204" pitchFamily="34" charset="0"/>
                        </a:rPr>
                        <m:t>) = </m:t>
                      </m:r>
                      <m:r>
                        <a:rPr lang="en-ZA" sz="2400" i="1" dirty="0" smtClean="0">
                          <a:latin typeface="Cambria Math" panose="02040503050406030204" pitchFamily="18" charset="0"/>
                          <a:cs typeface="Arial" panose="020B0604020202020204" pitchFamily="34" charset="0"/>
                        </a:rPr>
                        <m:t>𝐴</m:t>
                      </m:r>
                    </m:oMath>
                    <m:oMath xmlns:m="http://schemas.openxmlformats.org/officeDocument/2006/math">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 (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_ • </m:t>
                      </m:r>
                      <m:r>
                        <a:rPr lang="en-ZA" sz="2400" i="1" dirty="0" smtClean="0">
                          <a:latin typeface="Cambria Math" panose="02040503050406030204" pitchFamily="18" charset="0"/>
                          <a:cs typeface="Arial" panose="020B0604020202020204" pitchFamily="34" charset="0"/>
                        </a:rPr>
                        <m:t>𝐵</m:t>
                      </m:r>
                      <m:r>
                        <a:rPr lang="en-ZA" sz="2400" i="1" dirty="0" smtClean="0">
                          <a:latin typeface="Cambria Math" panose="02040503050406030204" pitchFamily="18" charset="0"/>
                          <a:cs typeface="Arial" panose="020B0604020202020204" pitchFamily="34" charset="0"/>
                        </a:rPr>
                        <m:t> ) =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 </m:t>
                      </m:r>
                      <m:r>
                        <a:rPr lang="en-ZA" sz="2400" i="1" dirty="0" smtClean="0">
                          <a:latin typeface="Cambria Math" panose="02040503050406030204" pitchFamily="18" charset="0"/>
                          <a:cs typeface="Arial" panose="020B0604020202020204" pitchFamily="34" charset="0"/>
                        </a:rPr>
                        <m:t>𝐵</m:t>
                      </m:r>
                      <m:r>
                        <a:rPr lang="en-ZA" sz="2400" i="1" dirty="0" smtClean="0">
                          <a:latin typeface="Cambria Math" panose="02040503050406030204" pitchFamily="18" charset="0"/>
                          <a:cs typeface="Arial" panose="020B0604020202020204" pitchFamily="34" charset="0"/>
                        </a:rPr>
                        <m:t> </m:t>
                      </m:r>
                      <m:r>
                        <a:rPr lang="en-ZA" sz="2400" i="1" dirty="0" smtClean="0">
                          <a:latin typeface="Cambria Math" panose="02040503050406030204" pitchFamily="18" charset="0"/>
                          <a:cs typeface="Arial" panose="020B0604020202020204" pitchFamily="34" charset="0"/>
                        </a:rPr>
                        <m:t>𝑎𝑛𝑑</m:t>
                      </m:r>
                      <m:r>
                        <a:rPr lang="en-ZA" sz="2400" i="1" dirty="0" smtClean="0">
                          <a:latin typeface="Cambria Math" panose="02040503050406030204" pitchFamily="18" charset="0"/>
                          <a:cs typeface="Arial" panose="020B0604020202020204" pitchFamily="34" charset="0"/>
                        </a:rPr>
                        <m:t>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 (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_ + </m:t>
                      </m:r>
                      <m:r>
                        <a:rPr lang="en-ZA" sz="2400" i="1" dirty="0" smtClean="0">
                          <a:latin typeface="Cambria Math" panose="02040503050406030204" pitchFamily="18" charset="0"/>
                          <a:cs typeface="Arial" panose="020B0604020202020204" pitchFamily="34" charset="0"/>
                        </a:rPr>
                        <m:t>𝐵</m:t>
                      </m:r>
                      <m:r>
                        <a:rPr lang="en-ZA" sz="2400" i="1" dirty="0" smtClean="0">
                          <a:latin typeface="Cambria Math" panose="02040503050406030204" pitchFamily="18" charset="0"/>
                          <a:cs typeface="Arial" panose="020B0604020202020204" pitchFamily="34" charset="0"/>
                        </a:rPr>
                        <m:t>_ ) = </m:t>
                      </m:r>
                      <m:r>
                        <a:rPr lang="en-ZA" sz="2400" i="1" dirty="0" smtClean="0">
                          <a:latin typeface="Cambria Math" panose="02040503050406030204" pitchFamily="18" charset="0"/>
                          <a:cs typeface="Arial" panose="020B0604020202020204" pitchFamily="34" charset="0"/>
                        </a:rPr>
                        <m:t>𝐴</m:t>
                      </m:r>
                      <m:r>
                        <a:rPr lang="en-ZA" sz="2400" i="1" dirty="0" smtClean="0">
                          <a:latin typeface="Cambria Math" panose="02040503050406030204" pitchFamily="18" charset="0"/>
                          <a:cs typeface="Arial" panose="020B0604020202020204" pitchFamily="34" charset="0"/>
                        </a:rPr>
                        <m:t> • </m:t>
                      </m:r>
                      <m:r>
                        <a:rPr lang="en-ZA" sz="2400" i="1" dirty="0" smtClean="0">
                          <a:latin typeface="Cambria Math" panose="02040503050406030204" pitchFamily="18" charset="0"/>
                          <a:cs typeface="Arial" panose="020B0604020202020204" pitchFamily="34" charset="0"/>
                        </a:rPr>
                        <m:t>𝐵</m:t>
                      </m:r>
                      <m:r>
                        <a:rPr lang="en-ZA" sz="2400" i="1" dirty="0" smtClean="0">
                          <a:latin typeface="Cambria Math" panose="02040503050406030204" pitchFamily="18" charset="0"/>
                          <a:cs typeface="Arial" panose="020B0604020202020204" pitchFamily="34" charset="0"/>
                        </a:rPr>
                        <m:t> </m:t>
                      </m:r>
                    </m:oMath>
                  </m:oMathPara>
                </a14:m>
                <a:endParaRPr lang="en-ZA" sz="2400" i="1"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59F509E2-3835-F231-866F-80693DD478AB}"/>
                  </a:ext>
                </a:extLst>
              </p:cNvPr>
              <p:cNvSpPr txBox="1">
                <a:spLocks noRot="1" noChangeAspect="1" noMove="1" noResize="1" noEditPoints="1" noAdjustHandles="1" noChangeArrowheads="1" noChangeShapeType="1" noTextEdit="1"/>
              </p:cNvSpPr>
              <p:nvPr/>
            </p:nvSpPr>
            <p:spPr>
              <a:xfrm>
                <a:off x="793376" y="1802775"/>
                <a:ext cx="10596283" cy="4455835"/>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2049553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58EA9-D0F1-5591-4746-67C6B4CD4C5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E762373-1EC4-0DFB-BD71-D2014BBABD81}"/>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72A28DAB-7F2A-3452-0AA7-D5AB86E44503}"/>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2B90F8BB-695F-0965-C83F-D584DB3F3A3C}"/>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B7AFB34C-77C9-30AA-EF97-E3B8A44D4B1C}"/>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DE6DF2C0-BC3F-549F-2812-E5C1F84669C9}"/>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 MORGAN’S THEOREMS</a:t>
            </a:r>
          </a:p>
          <a:p>
            <a:pPr>
              <a:lnSpc>
                <a:spcPct val="150000"/>
              </a:lnSpc>
            </a:pPr>
            <a:r>
              <a:rPr lang="en-US" sz="2400" dirty="0">
                <a:latin typeface="Arial" panose="020B0604020202020204" pitchFamily="34" charset="0"/>
                <a:cs typeface="Arial" panose="020B0604020202020204" pitchFamily="34" charset="0"/>
              </a:rPr>
              <a:t>De Morgan’s theorems are attributed to the mathematician Augustus De Morgan whose laws and rules allow the Boolean NOR and NAND operations to be split into NOT and OR, and NOT and AND functions respectively. By using the inverted inputs of the variables, an OR function can be changed into an AND function, and an AND function into an OR function.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530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21369-6F1A-D956-844E-14758057571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0FB13C9-B567-BD53-3FCE-4AB88EB02D2F}"/>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515693F9-C1F6-E54E-EA98-C6E65CF41827}"/>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D74DF842-6BCB-78B5-2636-939D08742498}"/>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D484613-E1E2-9001-B66D-2BA9804FB87D}"/>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5C3BBB85-B1D2-C340-0B22-7CA9ACF60E7F}"/>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 MORGAN’S FIRST THEOREM</a:t>
            </a:r>
          </a:p>
          <a:p>
            <a:pPr>
              <a:lnSpc>
                <a:spcPct val="150000"/>
              </a:lnSpc>
            </a:pPr>
            <a:r>
              <a:rPr lang="en-US" sz="2400" dirty="0">
                <a:latin typeface="Arial" panose="020B0604020202020204" pitchFamily="34" charset="0"/>
                <a:cs typeface="Arial" panose="020B0604020202020204" pitchFamily="34" charset="0"/>
              </a:rPr>
              <a:t>De Morgan’s first theorem states that when two or more variables are AND and inverted, they are equivalent to the OR function of the inverted inputs.</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569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264-4D1F-E220-8F65-DFCA5638621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2444855-429F-7FA6-F229-D9DEC4B35620}"/>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6E5207B9-3551-BB49-098C-C8683D74F4B7}"/>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3B3837DD-BEFD-CCDA-D951-751AC7173143}"/>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BF862CB-8564-2067-FD65-E693D60CB104}"/>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8F14F262-EA98-B977-5799-9453C7D6480A}"/>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 MORGAN’S SECOND THEOREM</a:t>
            </a:r>
          </a:p>
          <a:p>
            <a:pPr>
              <a:lnSpc>
                <a:spcPct val="150000"/>
              </a:lnSpc>
            </a:pPr>
            <a:r>
              <a:rPr lang="en-US" sz="2400" dirty="0">
                <a:latin typeface="Arial" panose="020B0604020202020204" pitchFamily="34" charset="0"/>
                <a:cs typeface="Arial" panose="020B0604020202020204" pitchFamily="34" charset="0"/>
              </a:rPr>
              <a:t>De Morgan’s second theorem states that when two or more variables are OR and inverted, they are equivalent to the AND function of the inverted inputs.</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123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E2031-BB04-11A3-38D4-AC36F2DED53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8B35024-CCB2-EC9B-1D97-71177F41B5B0}"/>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260B096B-5460-82A4-192D-9D699F330249}"/>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03D392DC-BA0F-0B43-0F64-35ACDC89234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4A72B24F-CF46-9832-9348-CA6B0BCA6F1B}"/>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DA012F39-1F42-A00D-419B-27F0F1548D67}"/>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BINARY SYSTEM</a:t>
            </a:r>
          </a:p>
          <a:p>
            <a:pPr>
              <a:lnSpc>
                <a:spcPct val="150000"/>
              </a:lnSpc>
            </a:pPr>
            <a:r>
              <a:rPr lang="en-US" sz="2400" dirty="0">
                <a:latin typeface="Arial" panose="020B0604020202020204" pitchFamily="34" charset="0"/>
                <a:cs typeface="Arial" panose="020B0604020202020204" pitchFamily="34" charset="0"/>
              </a:rPr>
              <a:t>In the binary number system, the positional values are determined by the exponent of base 2. Digital numbers only have the digits 0 and 1. Each higher position has a value that is double the previous position.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662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75A4-235F-95B1-1D4F-D25383B2AE7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705EF60-53E6-A04D-A753-085CD62CED06}"/>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D9637E8F-14C8-8477-8CD3-6F6013CB4319}"/>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29767388-ECEA-D149-7E70-DF0628DB77E7}"/>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565D5397-CE80-6568-EDB9-E6D9D4455EA7}"/>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563D26B8-A753-5C08-0AB9-201300A211B5}"/>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BINARY CODED DECIMAL NUMBERS</a:t>
            </a:r>
          </a:p>
          <a:p>
            <a:pPr>
              <a:lnSpc>
                <a:spcPct val="150000"/>
              </a:lnSpc>
            </a:pPr>
            <a:r>
              <a:rPr lang="en-US" sz="2400" dirty="0">
                <a:latin typeface="Arial" panose="020B0604020202020204" pitchFamily="34" charset="0"/>
                <a:cs typeface="Arial" panose="020B0604020202020204" pitchFamily="34" charset="0"/>
              </a:rPr>
              <a:t>Binary coded decimal (BCD) is still used extensively in the computer industry today. It is a method to represent the individual digits of a decimal number by their binary equivalents. This is often used in digital displays, where a decimal number has to be displayed by 7-segment display units. For this method every decimal digit is represented by its four digit binary equivalent. </a:t>
            </a:r>
          </a:p>
        </p:txBody>
      </p:sp>
    </p:spTree>
    <p:extLst>
      <p:ext uri="{BB962C8B-B14F-4D97-AF65-F5344CB8AC3E}">
        <p14:creationId xmlns:p14="http://schemas.microsoft.com/office/powerpoint/2010/main" val="356056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96523-02C3-476A-57D7-13E53FE9F2B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748E9FD-4D65-D0F6-B075-2A0D9C323870}"/>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00B752AD-F472-9CD1-7100-106037D34F85}"/>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725289C-7E5C-7B60-9320-7579B10EEDF3}"/>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9EEA6EBD-3A9D-DDD1-0E87-9178B9E7B191}"/>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BBC402AC-5D21-164A-0C73-B48B828D9846}"/>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TRUTH TABLES</a:t>
            </a:r>
          </a:p>
          <a:p>
            <a:pPr>
              <a:lnSpc>
                <a:spcPct val="150000"/>
              </a:lnSpc>
            </a:pPr>
            <a:r>
              <a:rPr lang="en-US" sz="2400" dirty="0">
                <a:latin typeface="Arial" panose="020B0604020202020204" pitchFamily="34" charset="0"/>
                <a:cs typeface="Arial" panose="020B0604020202020204" pitchFamily="34" charset="0"/>
              </a:rPr>
              <a:t>Truth tables are used as a compact method of describing the operation of logic circuits. They can also be used to write a Boolean expression for the operation of the logic circuit. The initial Boolean expression might not be the most simplified version of the Boolean expression.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937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05C22-ADD3-786E-4425-64B2F080218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73F8521-27EF-F656-A072-79BF99DBA0E9}"/>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F33D31D8-9D45-54AB-B30B-47190555A0CD}"/>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FF8DD440-C7D9-D6A5-F9BE-43DB03162267}"/>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8056BC13-0C3B-318A-B7BD-8B4738188BEB}"/>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AF64734D-A1F9-49B3-E341-23611EEB8E55}"/>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KARNAUGH MAPS</a:t>
            </a:r>
          </a:p>
          <a:p>
            <a:pPr>
              <a:lnSpc>
                <a:spcPct val="150000"/>
              </a:lnSpc>
            </a:pPr>
            <a:r>
              <a:rPr lang="en-US" sz="2400" dirty="0">
                <a:latin typeface="Arial" panose="020B0604020202020204" pitchFamily="34" charset="0"/>
                <a:cs typeface="Arial" panose="020B0604020202020204" pitchFamily="34" charset="0"/>
              </a:rPr>
              <a:t>A Karnaugh map is helpful when there are three or more input variables and when the initial Boolean expression has many terms. The Karnaugh map is a table that makes provision for all possible combinations of the input variables.</a:t>
            </a:r>
          </a:p>
        </p:txBody>
      </p:sp>
      <p:pic>
        <p:nvPicPr>
          <p:cNvPr id="3" name="Picture 2" descr="A white rectangular grid with black lines&#10;&#10;Description automatically generated">
            <a:extLst>
              <a:ext uri="{FF2B5EF4-FFF2-40B4-BE49-F238E27FC236}">
                <a16:creationId xmlns:a16="http://schemas.microsoft.com/office/drawing/2014/main" id="{5024438E-127E-E8B7-3174-9B10FFABEE2E}"/>
              </a:ext>
            </a:extLst>
          </p:cNvPr>
          <p:cNvPicPr>
            <a:picLocks noChangeAspect="1"/>
          </p:cNvPicPr>
          <p:nvPr/>
        </p:nvPicPr>
        <p:blipFill>
          <a:blip r:embed="rId3"/>
          <a:stretch>
            <a:fillRect/>
          </a:stretch>
        </p:blipFill>
        <p:spPr>
          <a:xfrm>
            <a:off x="3853193" y="4173199"/>
            <a:ext cx="4457700" cy="1651000"/>
          </a:xfrm>
          <a:prstGeom prst="rect">
            <a:avLst/>
          </a:prstGeom>
        </p:spPr>
      </p:pic>
    </p:spTree>
    <p:extLst>
      <p:ext uri="{BB962C8B-B14F-4D97-AF65-F5344CB8AC3E}">
        <p14:creationId xmlns:p14="http://schemas.microsoft.com/office/powerpoint/2010/main" val="1110469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80211-8D43-F97A-A8B3-C01912801A3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2993C62-FB3A-0CC7-D764-8A22F834FE37}"/>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718E9EEA-61CF-C93E-FBAA-3D558AB701F7}"/>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69ADEB5C-79BF-34D4-75CA-13F32D4E1FFB}"/>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F6FFD1AB-41B5-7848-5E3A-ED9891B15276}"/>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Binary logic and Boolean algebra (continued)</a:t>
            </a:r>
          </a:p>
        </p:txBody>
      </p:sp>
      <p:sp>
        <p:nvSpPr>
          <p:cNvPr id="8" name="TextBox 7">
            <a:extLst>
              <a:ext uri="{FF2B5EF4-FFF2-40B4-BE49-F238E27FC236}">
                <a16:creationId xmlns:a16="http://schemas.microsoft.com/office/drawing/2014/main" id="{5ADDBF23-3B1E-2F1E-B4F4-2C4D8C616B59}"/>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WIRED LOGIC GATES</a:t>
            </a:r>
          </a:p>
          <a:p>
            <a:pPr>
              <a:lnSpc>
                <a:spcPct val="150000"/>
              </a:lnSpc>
            </a:pPr>
            <a:r>
              <a:rPr lang="en-US" sz="2400" dirty="0">
                <a:latin typeface="Arial" panose="020B0604020202020204" pitchFamily="34" charset="0"/>
                <a:cs typeface="Arial" panose="020B0604020202020204" pitchFamily="34" charset="0"/>
              </a:rPr>
              <a:t>Wired logic refers to an electronic circuit of a logic gate that implements Boolean algebra logic by using only passive components such as diodes and resistors. Wired logic gates can be used to create Boolean functions such as the AND gate and the OR gate, but it is not possible to form the NOT gate. Logic gates are usually formed by using a voltage source that provides a 5V and a 0V level.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432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6B6FA-590D-66FD-BDE0-972FF35BEE4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4140532-084D-14D2-5314-D6D46234C5E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56E8CB1E-80B4-EB74-8903-7475300990F6}"/>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54872883-E294-9DA7-7AA3-5DC444375429}"/>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D15B016-E876-232A-3276-DF60724B05CB}"/>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21F072D6-1810-AE02-6240-A7F6DBBDB933}"/>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METHODS OF FAULT FINDING</a:t>
            </a:r>
          </a:p>
          <a:p>
            <a:pPr>
              <a:lnSpc>
                <a:spcPct val="150000"/>
              </a:lnSpc>
            </a:pPr>
            <a:r>
              <a:rPr lang="en-ZA" sz="2400" dirty="0">
                <a:latin typeface="Arial" panose="020B0604020202020204" pitchFamily="34" charset="0"/>
                <a:cs typeface="Arial" panose="020B0604020202020204" pitchFamily="34" charset="0"/>
              </a:rPr>
              <a:t>Depending on the complexity and accessibility of the electric circuit, different methods of fault finding can be used, including:</a:t>
            </a:r>
          </a:p>
          <a:p>
            <a:pPr>
              <a:lnSpc>
                <a:spcPct val="150000"/>
              </a:lnSpc>
            </a:pPr>
            <a:r>
              <a:rPr lang="en-ZA" sz="2400" dirty="0">
                <a:latin typeface="Arial" panose="020B0604020202020204" pitchFamily="34" charset="0"/>
                <a:cs typeface="Arial" panose="020B0604020202020204" pitchFamily="34" charset="0"/>
              </a:rPr>
              <a:t>The scientific approach;</a:t>
            </a:r>
          </a:p>
          <a:p>
            <a:pPr>
              <a:lnSpc>
                <a:spcPct val="150000"/>
              </a:lnSpc>
            </a:pPr>
            <a:r>
              <a:rPr lang="en-ZA" sz="2400" dirty="0">
                <a:latin typeface="Arial" panose="020B0604020202020204" pitchFamily="34" charset="0"/>
                <a:cs typeface="Arial" panose="020B0604020202020204" pitchFamily="34" charset="0"/>
              </a:rPr>
              <a:t>The systematic approach; and</a:t>
            </a:r>
          </a:p>
          <a:p>
            <a:pPr>
              <a:lnSpc>
                <a:spcPct val="150000"/>
              </a:lnSpc>
            </a:pPr>
            <a:r>
              <a:rPr lang="en-ZA" sz="2400" dirty="0">
                <a:latin typeface="Arial" panose="020B0604020202020204" pitchFamily="34" charset="0"/>
                <a:cs typeface="Arial" panose="020B0604020202020204" pitchFamily="34" charset="0"/>
              </a:rPr>
              <a:t>The half-cut method.</a:t>
            </a:r>
          </a:p>
        </p:txBody>
      </p:sp>
    </p:spTree>
    <p:extLst>
      <p:ext uri="{BB962C8B-B14F-4D97-AF65-F5344CB8AC3E}">
        <p14:creationId xmlns:p14="http://schemas.microsoft.com/office/powerpoint/2010/main" val="27450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58F02-CDC9-B042-6AF0-A19610A53C2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FF9E1FE-3A32-2FF4-6D5A-A9086732AA68}"/>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9D7CCD2-3061-7E36-5AE0-1F61A306F493}"/>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6454EC9D-0AA5-FAC5-4397-D28AF55DD5B3}"/>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4781F36-939B-BDCB-DE50-3D90067D9D08}"/>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7FF56B59-D47F-B2D8-D65E-F67B03B3EB7F}"/>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SCHEMATIC DIAGRAMS</a:t>
            </a:r>
          </a:p>
          <a:p>
            <a:pPr>
              <a:lnSpc>
                <a:spcPct val="150000"/>
              </a:lnSpc>
            </a:pPr>
            <a:r>
              <a:rPr lang="en-ZA" sz="2400" dirty="0">
                <a:latin typeface="Arial" panose="020B0604020202020204" pitchFamily="34" charset="0"/>
                <a:cs typeface="Arial" panose="020B0604020202020204" pitchFamily="34" charset="0"/>
              </a:rPr>
              <a:t>The qualified electrician must be able to draw the circuits of the starting methods of three-phase induction motors and read their circuits diagrams, to understand their operation.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42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1C134-3DCF-2A21-5E85-0ED3E17BAE1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8A6C788-946B-EB07-6638-E4FAC306B4A8}"/>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DC924E1E-3D63-F5BC-2C67-BE573F2384E9}"/>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DEF950AA-ECCA-B0F3-2751-6D32C8E775D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43A5A11-AE9A-9EAA-8F80-188433686367}"/>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89F82518-A680-BDCC-2FB7-068533F38D63}"/>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ACTION AND REACTION STARTING METHODS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Circuit operation for the direct-on-line starting method;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Forward-reverse starting method of a three-phase induction motor;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Circuit operation for forward-reverse starting method;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Star-delta starting method;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Circuit operation of the star-delta starting method;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 Slow-fast starting method;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Circuit operation of the slow-fast two-speed starting method.</a:t>
            </a:r>
          </a:p>
        </p:txBody>
      </p:sp>
    </p:spTree>
    <p:extLst>
      <p:ext uri="{BB962C8B-B14F-4D97-AF65-F5344CB8AC3E}">
        <p14:creationId xmlns:p14="http://schemas.microsoft.com/office/powerpoint/2010/main" val="187168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D24E4-65C7-18FA-D422-C65DC4788CB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F846BE8-4530-CA32-72E1-1AB4D9C5AEEA}"/>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5078702B-66EE-4739-9BBF-35401EF11360}"/>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E6AC7A09-69EA-5EEF-B942-209776A9D735}"/>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D79AA89-3DFA-B27E-3235-0FF871263DEF}"/>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Heavy current (continued)</a:t>
            </a:r>
          </a:p>
        </p:txBody>
      </p:sp>
      <p:sp>
        <p:nvSpPr>
          <p:cNvPr id="8" name="TextBox 7">
            <a:extLst>
              <a:ext uri="{FF2B5EF4-FFF2-40B4-BE49-F238E27FC236}">
                <a16:creationId xmlns:a16="http://schemas.microsoft.com/office/drawing/2014/main" id="{2B870183-2A6D-1707-F807-673F494E210B}"/>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MEASURING INSTRUMENTS</a:t>
            </a:r>
          </a:p>
          <a:p>
            <a:pPr>
              <a:lnSpc>
                <a:spcPct val="150000"/>
              </a:lnSpc>
            </a:pPr>
            <a:r>
              <a:rPr lang="en-ZA" sz="2400" dirty="0">
                <a:latin typeface="Arial" panose="020B0604020202020204" pitchFamily="34" charset="0"/>
                <a:cs typeface="Arial" panose="020B0604020202020204" pitchFamily="34" charset="0"/>
              </a:rPr>
              <a:t>It is essential for fault finders to understand the working of measuring instruments to perform their tasks. </a:t>
            </a:r>
          </a:p>
        </p:txBody>
      </p:sp>
    </p:spTree>
    <p:extLst>
      <p:ext uri="{BB962C8B-B14F-4D97-AF65-F5344CB8AC3E}">
        <p14:creationId xmlns:p14="http://schemas.microsoft.com/office/powerpoint/2010/main" val="807419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71764</TotalTime>
  <Words>4026</Words>
  <Application>Microsoft Office PowerPoint</Application>
  <PresentationFormat>Widescreen</PresentationFormat>
  <Paragraphs>295</Paragraphs>
  <Slides>59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Brandon Grotesque Medium</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317</cp:revision>
  <dcterms:created xsi:type="dcterms:W3CDTF">2018-09-18T08:47:31Z</dcterms:created>
  <dcterms:modified xsi:type="dcterms:W3CDTF">2024-03-27T09:50:24Z</dcterms:modified>
</cp:coreProperties>
</file>