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14" r:id="rId3"/>
    <p:sldId id="437" r:id="rId4"/>
    <p:sldId id="490" r:id="rId5"/>
    <p:sldId id="498" r:id="rId6"/>
    <p:sldId id="500" r:id="rId7"/>
    <p:sldId id="501" r:id="rId8"/>
    <p:sldId id="504" r:id="rId9"/>
    <p:sldId id="505" r:id="rId10"/>
    <p:sldId id="506" r:id="rId11"/>
    <p:sldId id="512" r:id="rId12"/>
    <p:sldId id="507" r:id="rId13"/>
    <p:sldId id="508" r:id="rId14"/>
    <p:sldId id="510" r:id="rId15"/>
    <p:sldId id="513" r:id="rId16"/>
    <p:sldId id="491" r:id="rId17"/>
    <p:sldId id="514" r:id="rId18"/>
    <p:sldId id="515" r:id="rId19"/>
    <p:sldId id="516" r:id="rId20"/>
    <p:sldId id="492" r:id="rId21"/>
    <p:sldId id="518" r:id="rId22"/>
    <p:sldId id="519" r:id="rId23"/>
    <p:sldId id="517"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83"/>
    <p:restoredTop sz="94529"/>
  </p:normalViewPr>
  <p:slideViewPr>
    <p:cSldViewPr snapToGrid="0" snapToObjects="1">
      <p:cViewPr varScale="1">
        <p:scale>
          <a:sx n="81" d="100"/>
          <a:sy n="81" d="100"/>
        </p:scale>
        <p:origin x="96"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02/05/2024</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02/05/2024</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2123658"/>
          </a:xfrm>
          <a:prstGeom prst="rect">
            <a:avLst/>
          </a:prstGeom>
          <a:solidFill>
            <a:schemeClr val="accent2"/>
          </a:solidFill>
        </p:spPr>
        <p:txBody>
          <a:bodyPr wrap="square" rtlCol="0">
            <a:spAutoFit/>
          </a:bodyPr>
          <a:lstStyle/>
          <a:p>
            <a:pPr algn="r"/>
            <a:endParaRPr lang="en-GB" sz="4400" b="1" dirty="0">
              <a:solidFill>
                <a:schemeClr val="bg1"/>
              </a:solidFill>
              <a:latin typeface="Brandon Grotesque Medium" panose="020B0603020203060202" pitchFamily="34" charset="77"/>
            </a:endParaRPr>
          </a:p>
          <a:p>
            <a:pPr algn="r"/>
            <a:r>
              <a:rPr lang="en-GB" sz="4400" b="1" dirty="0">
                <a:solidFill>
                  <a:schemeClr val="bg1"/>
                </a:solidFill>
                <a:latin typeface="Brandon Grotesque Medium" panose="020B0603020203060202" pitchFamily="34" charset="77"/>
              </a:rPr>
              <a:t>Wholesale and Retail Studies Grade 8</a:t>
            </a:r>
          </a:p>
          <a:p>
            <a:pPr algn="r"/>
            <a:endParaRPr lang="en-GB" sz="4400" b="1" dirty="0">
              <a:solidFill>
                <a:schemeClr val="bg1"/>
              </a:solidFill>
              <a:latin typeface="Brandon Grotesque Medium" panose="020B0603020203060202" pitchFamily="34" charset="77"/>
            </a:endParaRPr>
          </a:p>
        </p:txBody>
      </p:sp>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JOBS AND PROGRESSION IN THE INDUSTRY</a:t>
            </a:r>
          </a:p>
          <a:p>
            <a:pPr>
              <a:lnSpc>
                <a:spcPct val="150000"/>
              </a:lnSpc>
            </a:pPr>
            <a:r>
              <a:rPr lang="en-US" sz="2400" dirty="0">
                <a:latin typeface="Arial" panose="020B0604020202020204" pitchFamily="34" charset="0"/>
                <a:cs typeface="Arial" panose="020B0604020202020204" pitchFamily="34" charset="0"/>
              </a:rPr>
              <a:t>Most people entering the industry do so at the lowest levels, but the wholesale and retail sector holds many opportunities for a fulfilling career.  When considering working in this sector, many imagine the </a:t>
            </a:r>
            <a:r>
              <a:rPr lang="en-US" sz="2400" dirty="0" err="1">
                <a:latin typeface="Arial" panose="020B0604020202020204" pitchFamily="34" charset="0"/>
                <a:cs typeface="Arial" panose="020B0604020202020204" pitchFamily="34" charset="0"/>
              </a:rPr>
              <a:t>PoS</a:t>
            </a:r>
            <a:r>
              <a:rPr lang="en-US" sz="2400" dirty="0">
                <a:latin typeface="Arial" panose="020B0604020202020204" pitchFamily="34" charset="0"/>
                <a:cs typeface="Arial" panose="020B0604020202020204" pitchFamily="34" charset="0"/>
              </a:rPr>
              <a:t> operators, shelf packers (merchandisers) or sales assistants, but these are only some of the jobs that are available in this varied industry.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4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JOBS AND PROGRESSION IN THE INDUSTRY (CONT.)</a:t>
            </a:r>
          </a:p>
        </p:txBody>
      </p:sp>
      <p:pic>
        <p:nvPicPr>
          <p:cNvPr id="6" name="Picture 5">
            <a:extLst>
              <a:ext uri="{FF2B5EF4-FFF2-40B4-BE49-F238E27FC236}">
                <a16:creationId xmlns:a16="http://schemas.microsoft.com/office/drawing/2014/main" id="{7B54F3DD-E13A-2BF0-87CF-E5CE406B1E43}"/>
              </a:ext>
            </a:extLst>
          </p:cNvPr>
          <p:cNvPicPr>
            <a:picLocks noChangeAspect="1"/>
          </p:cNvPicPr>
          <p:nvPr/>
        </p:nvPicPr>
        <p:blipFill>
          <a:blip r:embed="rId3"/>
          <a:stretch>
            <a:fillRect/>
          </a:stretch>
        </p:blipFill>
        <p:spPr>
          <a:xfrm>
            <a:off x="1121790" y="2494837"/>
            <a:ext cx="5612508" cy="3654147"/>
          </a:xfrm>
          <a:prstGeom prst="rect">
            <a:avLst/>
          </a:prstGeom>
        </p:spPr>
      </p:pic>
    </p:spTree>
    <p:extLst>
      <p:ext uri="{BB962C8B-B14F-4D97-AF65-F5344CB8AC3E}">
        <p14:creationId xmlns:p14="http://schemas.microsoft.com/office/powerpoint/2010/main" val="162822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FLOW OF STOCK AND JOBS IN RETAIL STORES</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1F401BB-E094-C21E-0B34-030D2B62F52D}"/>
              </a:ext>
            </a:extLst>
          </p:cNvPr>
          <p:cNvPicPr>
            <a:picLocks noChangeAspect="1"/>
          </p:cNvPicPr>
          <p:nvPr/>
        </p:nvPicPr>
        <p:blipFill>
          <a:blip r:embed="rId3"/>
          <a:stretch>
            <a:fillRect/>
          </a:stretch>
        </p:blipFill>
        <p:spPr>
          <a:xfrm>
            <a:off x="1205176" y="2428924"/>
            <a:ext cx="4696004" cy="3631184"/>
          </a:xfrm>
          <a:prstGeom prst="rect">
            <a:avLst/>
          </a:prstGeom>
        </p:spPr>
      </p:pic>
    </p:spTree>
    <p:extLst>
      <p:ext uri="{BB962C8B-B14F-4D97-AF65-F5344CB8AC3E}">
        <p14:creationId xmlns:p14="http://schemas.microsoft.com/office/powerpoint/2010/main" val="210063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ROLE OF EACH ROLE PLAYER IN THIS FLOW (CONT.)</a:t>
            </a:r>
          </a:p>
          <a:p>
            <a:pPr>
              <a:lnSpc>
                <a:spcPct val="150000"/>
              </a:lnSpc>
            </a:pPr>
            <a:r>
              <a:rPr lang="en-US" sz="2400" dirty="0">
                <a:latin typeface="Arial" panose="020B0604020202020204" pitchFamily="34" charset="0"/>
                <a:cs typeface="Arial" panose="020B0604020202020204" pitchFamily="34" charset="0"/>
              </a:rPr>
              <a:t>This person is often called the receiving clerk or receiving manager and, in some very big stores or big wholesalers, this job could be separated into a receiving clerk to receive the stock and a separate dispatch clerk to dispatch stock.</a:t>
            </a:r>
          </a:p>
          <a:p>
            <a:pPr>
              <a:lnSpc>
                <a:spcPct val="150000"/>
              </a:lnSpc>
            </a:pPr>
            <a:r>
              <a:rPr lang="en-US" sz="2400" dirty="0">
                <a:latin typeface="Arial" panose="020B0604020202020204" pitchFamily="34" charset="0"/>
                <a:cs typeface="Arial" panose="020B0604020202020204" pitchFamily="34" charset="0"/>
              </a:rPr>
              <a:t>In smaller stores, senior staff or the owners in micro-enterprises would usually carry out such tasks, while in bigger, busier stores like supermarkets, there would be one or more people employed specifically to do this job.</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20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FLOW OF CASH THROUGH AN OUTLET (CONT.)</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F811AE4-7777-2139-C00E-90D0EC1BDADF}"/>
              </a:ext>
            </a:extLst>
          </p:cNvPr>
          <p:cNvPicPr>
            <a:picLocks noChangeAspect="1"/>
          </p:cNvPicPr>
          <p:nvPr/>
        </p:nvPicPr>
        <p:blipFill>
          <a:blip r:embed="rId3"/>
          <a:stretch>
            <a:fillRect/>
          </a:stretch>
        </p:blipFill>
        <p:spPr>
          <a:xfrm>
            <a:off x="1476176" y="2368699"/>
            <a:ext cx="4123345" cy="3446257"/>
          </a:xfrm>
          <a:prstGeom prst="rect">
            <a:avLst/>
          </a:prstGeom>
        </p:spPr>
      </p:pic>
    </p:spTree>
    <p:extLst>
      <p:ext uri="{BB962C8B-B14F-4D97-AF65-F5344CB8AC3E}">
        <p14:creationId xmlns:p14="http://schemas.microsoft.com/office/powerpoint/2010/main" val="177927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err="1">
                <a:solidFill>
                  <a:schemeClr val="accent2"/>
                </a:solidFill>
                <a:latin typeface="Arial" panose="020B0604020202020204" pitchFamily="34" charset="0"/>
                <a:cs typeface="Arial" panose="020B0604020202020204" pitchFamily="34" charset="0"/>
              </a:rPr>
              <a:t>Computerisation</a:t>
            </a:r>
            <a:r>
              <a:rPr lang="en-US" sz="2400" b="1" dirty="0">
                <a:solidFill>
                  <a:schemeClr val="accent2"/>
                </a:solidFill>
                <a:latin typeface="Arial" panose="020B0604020202020204" pitchFamily="34" charset="0"/>
                <a:cs typeface="Arial" panose="020B0604020202020204" pitchFamily="34" charset="0"/>
              </a:rPr>
              <a:t> in the industry</a:t>
            </a:r>
          </a:p>
          <a:p>
            <a:pPr marL="342900" indent="-342900">
              <a:lnSpc>
                <a:spcPct val="150000"/>
              </a:lnSpc>
              <a:buFont typeface="Arial" panose="020B0604020202020204" pitchFamily="34" charset="0"/>
              <a:buChar char="•"/>
            </a:pPr>
            <a:r>
              <a:rPr lang="en-US" sz="2400" dirty="0" err="1">
                <a:latin typeface="Arial" panose="020B0604020202020204" pitchFamily="34" charset="0"/>
                <a:cs typeface="Arial" panose="020B0604020202020204" pitchFamily="34" charset="0"/>
              </a:rPr>
              <a:t>Computerisation</a:t>
            </a:r>
            <a:r>
              <a:rPr lang="en-US" sz="2400" dirty="0">
                <a:latin typeface="Arial" panose="020B0604020202020204" pitchFamily="34" charset="0"/>
                <a:cs typeface="Arial" panose="020B0604020202020204" pitchFamily="34" charset="0"/>
              </a:rPr>
              <a:t> is the adaptation of information and execution of processes using computers or technology.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It can involve </a:t>
            </a:r>
            <a:r>
              <a:rPr lang="en-US" sz="2400" dirty="0" err="1">
                <a:latin typeface="Arial" panose="020B0604020202020204" pitchFamily="34" charset="0"/>
                <a:cs typeface="Arial" panose="020B0604020202020204" pitchFamily="34" charset="0"/>
              </a:rPr>
              <a:t>digitisation</a:t>
            </a:r>
            <a:r>
              <a:rPr lang="en-US" sz="2400" dirty="0">
                <a:latin typeface="Arial" panose="020B0604020202020204" pitchFamily="34" charset="0"/>
                <a:cs typeface="Arial" panose="020B0604020202020204" pitchFamily="34" charset="0"/>
              </a:rPr>
              <a:t>, which is the use of technology and the internet to adapt information and the execution of processes and operations.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Businesses used to fill in paper documents and send those off to the bank to be processed before the money could go into their bank account. Now this happens within seconds.</a:t>
            </a:r>
          </a:p>
        </p:txBody>
      </p:sp>
    </p:spTree>
    <p:extLst>
      <p:ext uri="{BB962C8B-B14F-4D97-AF65-F5344CB8AC3E}">
        <p14:creationId xmlns:p14="http://schemas.microsoft.com/office/powerpoint/2010/main" val="160562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a:t>
            </a:r>
            <a:r>
              <a:rPr lang="en-US" sz="3600" b="1" dirty="0">
                <a:latin typeface="Arial" panose="020B0604020202020204" pitchFamily="34" charset="0"/>
                <a:cs typeface="Arial" panose="020B0604020202020204" pitchFamily="34" charset="0"/>
              </a:rPr>
              <a:t>Profit</a:t>
            </a:r>
            <a:endParaRPr lang="en-GB"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This module will teach you the principles of profit in the wholesale and retail industry. You will learn how profit is derived from income, how to calculate this and understand the implications of shrinkage, and how it affects business and profit.</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822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en-US" sz="2400" b="1" dirty="0">
                <a:latin typeface="Arial" panose="020B0604020202020204" pitchFamily="34" charset="0"/>
                <a:cs typeface="Arial" panose="020B0604020202020204" pitchFamily="34" charset="0"/>
              </a:rPr>
              <a:t>Profit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CONCEPT OF PROFIT</a:t>
            </a:r>
          </a:p>
          <a:p>
            <a:pPr>
              <a:lnSpc>
                <a:spcPct val="150000"/>
              </a:lnSpc>
            </a:pPr>
            <a:r>
              <a:rPr lang="en-US" sz="2400" dirty="0">
                <a:latin typeface="Arial" panose="020B0604020202020204" pitchFamily="34" charset="0"/>
                <a:cs typeface="Arial" panose="020B0604020202020204" pitchFamily="34" charset="0"/>
              </a:rPr>
              <a:t>Profit is very important in a business, especially in a wholesale or retail business. </a:t>
            </a:r>
          </a:p>
          <a:p>
            <a:pPr>
              <a:lnSpc>
                <a:spcPct val="150000"/>
              </a:lnSpc>
            </a:pPr>
            <a:r>
              <a:rPr lang="en-US" sz="2400" dirty="0">
                <a:latin typeface="Arial" panose="020B0604020202020204" pitchFamily="34" charset="0"/>
                <a:cs typeface="Arial" panose="020B0604020202020204" pitchFamily="34" charset="0"/>
              </a:rPr>
              <a:t>Profit is the amount of money that is generated by the business when it’s sold something for more than it cost the business to purchase it.</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044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en-US" sz="2400" b="1" dirty="0">
                <a:latin typeface="Arial" panose="020B0604020202020204" pitchFamily="34" charset="0"/>
                <a:cs typeface="Arial" panose="020B0604020202020204" pitchFamily="34" charset="0"/>
              </a:rPr>
              <a:t>Profit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CALCULATING PROFIT</a:t>
            </a:r>
          </a:p>
          <a:p>
            <a:pPr>
              <a:lnSpc>
                <a:spcPct val="150000"/>
              </a:lnSpc>
            </a:pPr>
            <a:r>
              <a:rPr lang="en-US" sz="2400" dirty="0">
                <a:latin typeface="Arial" panose="020B0604020202020204" pitchFamily="34" charset="0"/>
                <a:cs typeface="Arial" panose="020B0604020202020204" pitchFamily="34" charset="0"/>
              </a:rPr>
              <a:t>The ability to calculate profit in a retail store is also very important because it helps to determine how healthy a business is and whether it is successful or not. In small retail businesses where there is only one shop, the business would use an income statement that would be prepared with the help of an accountant. In large chain stores, a ‘mini’ income statement, called a profit and loss statement or ‘P&amp;L’, is used. It simply shows the figures for that specific store and whether it has made a profit or a loss.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3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t>
            </a:r>
            <a:r>
              <a:rPr lang="en-US" sz="2400" b="1" dirty="0">
                <a:latin typeface="Arial" panose="020B0604020202020204" pitchFamily="34" charset="0"/>
                <a:cs typeface="Arial" panose="020B0604020202020204" pitchFamily="34" charset="0"/>
              </a:rPr>
              <a:t>Profit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SHRINKAGE</a:t>
            </a:r>
          </a:p>
          <a:p>
            <a:pPr>
              <a:lnSpc>
                <a:spcPct val="150000"/>
              </a:lnSpc>
            </a:pPr>
            <a:r>
              <a:rPr lang="en-US" sz="2400" dirty="0">
                <a:latin typeface="Arial" panose="020B0604020202020204" pitchFamily="34" charset="0"/>
                <a:cs typeface="Arial" panose="020B0604020202020204" pitchFamily="34" charset="0"/>
              </a:rPr>
              <a:t>The term shrinkage is used in the wholesale a retail industry to describe a loss of profit through the loss of merchandise or the loss of cash through theft, administrative errors, or stock loss.</a:t>
            </a:r>
          </a:p>
          <a:p>
            <a:pPr>
              <a:lnSpc>
                <a:spcPct val="150000"/>
              </a:lnSpc>
            </a:pPr>
            <a:r>
              <a:rPr lang="en-US" sz="2400" dirty="0">
                <a:latin typeface="Arial" panose="020B0604020202020204" pitchFamily="34" charset="0"/>
                <a:cs typeface="Arial" panose="020B0604020202020204" pitchFamily="34" charset="0"/>
              </a:rPr>
              <a:t>A store can make a loss through cash that has disappeared or when customers are charged less for a product than they should be. Loss can also occur when damaged stock can’t be returned to the supplier.</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31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The wholesale and retail industry is dynamic and exciting. When thinking</a:t>
            </a:r>
          </a:p>
          <a:p>
            <a:pPr>
              <a:lnSpc>
                <a:spcPct val="150000"/>
              </a:lnSpc>
            </a:pPr>
            <a:r>
              <a:rPr lang="en-US" sz="2400" dirty="0">
                <a:latin typeface="Arial" panose="020B0604020202020204" pitchFamily="34" charset="0"/>
                <a:cs typeface="Arial" panose="020B0604020202020204" pitchFamily="34" charset="0"/>
              </a:rPr>
              <a:t>about retail, most people will immediately think about jobs involving cashiers</a:t>
            </a:r>
          </a:p>
          <a:p>
            <a:pPr>
              <a:lnSpc>
                <a:spcPct val="150000"/>
              </a:lnSpc>
            </a:pPr>
            <a:r>
              <a:rPr lang="en-US" sz="2400" dirty="0">
                <a:latin typeface="Arial" panose="020B0604020202020204" pitchFamily="34" charset="0"/>
                <a:cs typeface="Arial" panose="020B0604020202020204" pitchFamily="34" charset="0"/>
              </a:rPr>
              <a:t>operating tills in supermarkets, or sales Assistants helping customers choose</a:t>
            </a:r>
          </a:p>
          <a:p>
            <a:pPr>
              <a:lnSpc>
                <a:spcPct val="150000"/>
              </a:lnSpc>
            </a:pPr>
            <a:r>
              <a:rPr lang="en-US" sz="2400" dirty="0">
                <a:latin typeface="Arial" panose="020B0604020202020204" pitchFamily="34" charset="0"/>
                <a:cs typeface="Arial" panose="020B0604020202020204" pitchFamily="34" charset="0"/>
              </a:rPr>
              <a:t>clothing. This is only a part of the world of wholesaling and retailing. This</a:t>
            </a:r>
          </a:p>
          <a:p>
            <a:pPr>
              <a:lnSpc>
                <a:spcPct val="150000"/>
              </a:lnSpc>
            </a:pPr>
            <a:r>
              <a:rPr lang="en-US" sz="2400" dirty="0">
                <a:latin typeface="Arial" panose="020B0604020202020204" pitchFamily="34" charset="0"/>
                <a:cs typeface="Arial" panose="020B0604020202020204" pitchFamily="34" charset="0"/>
              </a:rPr>
              <a:t>year, you are going to be introduced to the world of wholesale and retail.</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a:t>
            </a:r>
            <a:r>
              <a:rPr lang="en-US" sz="3600" b="1" dirty="0">
                <a:latin typeface="Arial" panose="020B0604020202020204" pitchFamily="34" charset="0"/>
                <a:cs typeface="Arial" panose="020B0604020202020204" pitchFamily="34" charset="0"/>
              </a:rPr>
              <a:t>The industry</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a:t>
            </a:r>
            <a:r>
              <a:rPr lang="en-ZA" sz="3600" b="1" dirty="0">
                <a:latin typeface="Arial" panose="020B0604020202020204" pitchFamily="34" charset="0"/>
                <a:cs typeface="Arial" panose="020B0604020202020204" pitchFamily="34" charset="0"/>
              </a:rPr>
              <a:t>3: Target markets</a:t>
            </a:r>
            <a:endParaRPr lang="en-GB"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IDENTIFYING TARGET MARKETS</a:t>
            </a:r>
          </a:p>
          <a:p>
            <a:pPr>
              <a:lnSpc>
                <a:spcPct val="150000"/>
              </a:lnSpc>
            </a:pPr>
            <a:r>
              <a:rPr lang="en-US" sz="2400" dirty="0">
                <a:latin typeface="Arial" panose="020B0604020202020204" pitchFamily="34" charset="0"/>
                <a:cs typeface="Arial" panose="020B0604020202020204" pitchFamily="34" charset="0"/>
              </a:rPr>
              <a:t>All consumers are different, but sometimes they have similar characteristics and needs, and are interested in similar products. When we group them together according to these characteristics, they become a target market. </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979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a:t>
            </a:r>
            <a:r>
              <a:rPr lang="en-ZA" sz="2400" b="1" dirty="0">
                <a:latin typeface="Arial" panose="020B0604020202020204" pitchFamily="34" charset="0"/>
                <a:cs typeface="Arial" panose="020B0604020202020204" pitchFamily="34" charset="0"/>
              </a:rPr>
              <a:t>3: Target markets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UNDERSTANDING CUSTOMER PROFILES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 customer profile is a detailed description of a target market (group of </a:t>
            </a:r>
            <a:r>
              <a:rPr lang="en-US" sz="2400" dirty="0" err="1">
                <a:latin typeface="Arial" panose="020B0604020202020204" pitchFamily="34" charset="0"/>
                <a:cs typeface="Arial" panose="020B0604020202020204" pitchFamily="34" charset="0"/>
              </a:rPr>
              <a:t>of</a:t>
            </a:r>
            <a:r>
              <a:rPr lang="en-US" sz="2400" dirty="0">
                <a:latin typeface="Arial" panose="020B0604020202020204" pitchFamily="34" charset="0"/>
                <a:cs typeface="Arial" panose="020B0604020202020204" pitchFamily="34" charset="0"/>
              </a:rPr>
              <a:t> customers), describing certain specific characteristics that they may have in common.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Researchers can gather information in person where they talk to people in public places (like shopping centre parking lots) and ask the people specific questions to gain information. They may also phone or send electronic surveys via email or on the internet.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67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a:t>
            </a:r>
            <a:r>
              <a:rPr lang="en-ZA" sz="2400" b="1" dirty="0">
                <a:latin typeface="Arial" panose="020B0604020202020204" pitchFamily="34" charset="0"/>
                <a:cs typeface="Arial" panose="020B0604020202020204" pitchFamily="34" charset="0"/>
              </a:rPr>
              <a:t>3: Target markets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CUSTOMER PROFILES AFFECTING A </a:t>
            </a:r>
            <a:r>
              <a:rPr lang="en-US" sz="2400" b="1" dirty="0">
                <a:solidFill>
                  <a:schemeClr val="accent2"/>
                </a:solidFill>
                <a:latin typeface="Arial" panose="020B0604020202020204" pitchFamily="34" charset="0"/>
                <a:cs typeface="Arial" panose="020B0604020202020204" pitchFamily="34" charset="0"/>
              </a:rPr>
              <a:t>BUSINESS’S PRODUCT RANGE AND SERVICE</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Customer profile variables have an impact on the product range that a retail store will offer, and it will affect the following:</a:t>
            </a:r>
          </a:p>
          <a:p>
            <a:pPr>
              <a:lnSpc>
                <a:spcPct val="150000"/>
              </a:lnSpc>
            </a:pPr>
            <a:r>
              <a:rPr lang="en-US" sz="2400" dirty="0">
                <a:latin typeface="Arial" panose="020B0604020202020204" pitchFamily="34" charset="0"/>
                <a:cs typeface="Arial" panose="020B0604020202020204" pitchFamily="34" charset="0"/>
              </a:rPr>
              <a:t>•	product pricing</a:t>
            </a:r>
          </a:p>
          <a:p>
            <a:pPr>
              <a:lnSpc>
                <a:spcPct val="150000"/>
              </a:lnSpc>
            </a:pPr>
            <a:r>
              <a:rPr lang="en-US" sz="2400" dirty="0">
                <a:latin typeface="Arial" panose="020B0604020202020204" pitchFamily="34" charset="0"/>
                <a:cs typeface="Arial" panose="020B0604020202020204" pitchFamily="34" charset="0"/>
              </a:rPr>
              <a:t>•	product variety or range</a:t>
            </a:r>
          </a:p>
          <a:p>
            <a:pPr>
              <a:lnSpc>
                <a:spcPct val="150000"/>
              </a:lnSpc>
            </a:pPr>
            <a:r>
              <a:rPr lang="en-US" sz="2400" dirty="0">
                <a:latin typeface="Arial" panose="020B0604020202020204" pitchFamily="34" charset="0"/>
                <a:cs typeface="Arial" panose="020B0604020202020204" pitchFamily="34" charset="0"/>
              </a:rPr>
              <a:t>•	product quality; and</a:t>
            </a:r>
          </a:p>
          <a:p>
            <a:pPr>
              <a:lnSpc>
                <a:spcPct val="150000"/>
              </a:lnSpc>
            </a:pPr>
            <a:r>
              <a:rPr lang="en-US" sz="2400" dirty="0">
                <a:latin typeface="Arial" panose="020B0604020202020204" pitchFamily="34" charset="0"/>
                <a:cs typeface="Arial" panose="020B0604020202020204" pitchFamily="34" charset="0"/>
              </a:rPr>
              <a:t>•	the quantity of product available.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90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a:t>
            </a:r>
            <a:r>
              <a:rPr lang="en-ZA" sz="3600" b="1" dirty="0">
                <a:latin typeface="Arial" panose="020B0604020202020204" pitchFamily="34" charset="0"/>
                <a:cs typeface="Arial" panose="020B0604020202020204" pitchFamily="34" charset="0"/>
              </a:rPr>
              <a:t>4: Customer service</a:t>
            </a:r>
            <a:endParaRPr lang="en-GB"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Customer service is the concept that describes how a customer is treated or how they experience the way they are treated when they choose to buy products or services from a business. </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541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a:t>
            </a:r>
            <a:r>
              <a:rPr lang="en-ZA" sz="2400" b="1" dirty="0">
                <a:latin typeface="Arial" panose="020B0604020202020204" pitchFamily="34" charset="0"/>
                <a:cs typeface="Arial" panose="020B0604020202020204" pitchFamily="34" charset="0"/>
              </a:rPr>
              <a:t>4: Customer service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LEVELS OF CUSTOMER SERVICE IN THE LOCAL RETAIL INDUSTRY</a:t>
            </a:r>
          </a:p>
          <a:p>
            <a:pPr>
              <a:lnSpc>
                <a:spcPct val="150000"/>
              </a:lnSpc>
            </a:pPr>
            <a:r>
              <a:rPr lang="en-US" sz="2400" dirty="0">
                <a:latin typeface="Arial" panose="020B0604020202020204" pitchFamily="34" charset="0"/>
                <a:cs typeface="Arial" panose="020B0604020202020204" pitchFamily="34" charset="0"/>
              </a:rPr>
              <a:t>The level of customer service isn’t about how good or how bad the service is. Rather, it relates to how much attention the retail store staff provides when assisting customers in making their decisions to buy a product.</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268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a:t>
            </a:r>
            <a:r>
              <a:rPr lang="en-ZA" sz="2400" b="1" dirty="0">
                <a:latin typeface="Arial" panose="020B0604020202020204" pitchFamily="34" charset="0"/>
                <a:cs typeface="Arial" panose="020B0604020202020204" pitchFamily="34" charset="0"/>
              </a:rPr>
              <a:t>4: Customer service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IMPORTANCE OF CUSTOMER SERVICE AND THE IMPACT ON GOOD OR BAD SERVICE</a:t>
            </a:r>
          </a:p>
          <a:p>
            <a:pPr>
              <a:lnSpc>
                <a:spcPct val="150000"/>
              </a:lnSpc>
            </a:pPr>
            <a:r>
              <a:rPr lang="en-US" sz="2400" dirty="0">
                <a:latin typeface="Arial" panose="020B0604020202020204" pitchFamily="34" charset="0"/>
                <a:cs typeface="Arial" panose="020B0604020202020204" pitchFamily="34" charset="0"/>
              </a:rPr>
              <a:t>It’s worth remembering that the only person who can rate the service experience of a store is not the sales assistant or the sales advisor or even the retail store manager, but the customer! </a:t>
            </a:r>
          </a:p>
          <a:p>
            <a:pPr>
              <a:lnSpc>
                <a:spcPct val="150000"/>
              </a:lnSpc>
            </a:pPr>
            <a:r>
              <a:rPr lang="en-US" sz="2400" dirty="0">
                <a:latin typeface="Arial" panose="020B0604020202020204" pitchFamily="34" charset="0"/>
                <a:cs typeface="Arial" panose="020B0604020202020204" pitchFamily="34" charset="0"/>
              </a:rPr>
              <a:t>The impact is loss of sales which impacts the profit.</a:t>
            </a: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999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a:t>
            </a:r>
            <a:r>
              <a:rPr lang="en-ZA" sz="2400" b="1" dirty="0">
                <a:latin typeface="Arial" panose="020B0604020202020204" pitchFamily="34" charset="0"/>
                <a:cs typeface="Arial" panose="020B0604020202020204" pitchFamily="34" charset="0"/>
              </a:rPr>
              <a:t>4: Customer service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CUSTOMER SERVICE AND ONLINE SHOPPING</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use of the internet for shopping has increased over the years as customers use computers as well as apps (applications) on their cell phones to make purchases. Online shopping is also called e-commerce.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Here customer service could mean efficiency of delivery, responses to queries and an easy-to-use website or app.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64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a:t>
            </a:r>
            <a:r>
              <a:rPr lang="en-ZA" sz="2400" b="1" dirty="0">
                <a:latin typeface="Arial" panose="020B0604020202020204" pitchFamily="34" charset="0"/>
                <a:cs typeface="Arial" panose="020B0604020202020204" pitchFamily="34" charset="0"/>
              </a:rPr>
              <a:t>4: Customer service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SHOPPING PATTERNS AND CUSTOMER SERVICE</a:t>
            </a:r>
          </a:p>
          <a:p>
            <a:pPr>
              <a:lnSpc>
                <a:spcPct val="150000"/>
              </a:lnSpc>
            </a:pPr>
            <a:r>
              <a:rPr lang="en-US" sz="2400" dirty="0">
                <a:latin typeface="Arial" panose="020B0604020202020204" pitchFamily="34" charset="0"/>
                <a:cs typeface="Arial" panose="020B0604020202020204" pitchFamily="34" charset="0"/>
              </a:rPr>
              <a:t>In the retail industry, research is done to find out how customers shop by observing the way they shop. </a:t>
            </a:r>
          </a:p>
          <a:p>
            <a:pPr>
              <a:lnSpc>
                <a:spcPct val="150000"/>
              </a:lnSpc>
            </a:pPr>
            <a:r>
              <a:rPr lang="en-US" sz="2400" dirty="0">
                <a:latin typeface="Arial" panose="020B0604020202020204" pitchFamily="34" charset="0"/>
                <a:cs typeface="Arial" panose="020B0604020202020204" pitchFamily="34" charset="0"/>
              </a:rPr>
              <a:t>Shopping patterns or buying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refers to why and how customers shop the way they do.</a:t>
            </a:r>
          </a:p>
        </p:txBody>
      </p:sp>
    </p:spTree>
    <p:extLst>
      <p:ext uri="{BB962C8B-B14F-4D97-AF65-F5344CB8AC3E}">
        <p14:creationId xmlns:p14="http://schemas.microsoft.com/office/powerpoint/2010/main" val="521886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a:t>
            </a:r>
            <a:r>
              <a:rPr lang="en-ZA" sz="3600" b="1" dirty="0">
                <a:latin typeface="Arial" panose="020B0604020202020204" pitchFamily="34" charset="0"/>
                <a:cs typeface="Arial" panose="020B0604020202020204" pitchFamily="34" charset="0"/>
              </a:rPr>
              <a:t>5: Stock</a:t>
            </a:r>
            <a:endParaRPr lang="en-GB"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A business that can control their levels of stock can control the amount of capital it needs to put into the business. There must be enough stock so that stock is always available for the customer, but not so much stock that it sits in the shop for a long time.</a:t>
            </a:r>
          </a:p>
        </p:txBody>
      </p:sp>
    </p:spTree>
    <p:extLst>
      <p:ext uri="{BB962C8B-B14F-4D97-AF65-F5344CB8AC3E}">
        <p14:creationId xmlns:p14="http://schemas.microsoft.com/office/powerpoint/2010/main" val="213480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a:t>
            </a:r>
            <a:r>
              <a:rPr lang="en-ZA" sz="2400" b="1" dirty="0">
                <a:latin typeface="Arial" panose="020B0604020202020204" pitchFamily="34" charset="0"/>
                <a:cs typeface="Arial" panose="020B0604020202020204" pitchFamily="34" charset="0"/>
              </a:rPr>
              <a:t>5: Stock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IMPACT OF STOCK ON CUSTOMERS, BUSINESS FINANCES, AND SHRINKAGE AND WASTAGE</a:t>
            </a:r>
          </a:p>
          <a:p>
            <a:pPr>
              <a:lnSpc>
                <a:spcPct val="150000"/>
              </a:lnSpc>
            </a:pPr>
            <a:r>
              <a:rPr lang="en-US" sz="2400" dirty="0">
                <a:latin typeface="Arial" panose="020B0604020202020204" pitchFamily="34" charset="0"/>
                <a:cs typeface="Arial" panose="020B0604020202020204" pitchFamily="34" charset="0"/>
              </a:rPr>
              <a:t>Buying too much stock or ordering the wrong kinds of products, stock that sits on your shelves and does not sell, ties up your money – your capital. In this section we’ll look deeper and understand how customers and fi nances are affected.</a:t>
            </a:r>
          </a:p>
        </p:txBody>
      </p:sp>
    </p:spTree>
    <p:extLst>
      <p:ext uri="{BB962C8B-B14F-4D97-AF65-F5344CB8AC3E}">
        <p14:creationId xmlns:p14="http://schemas.microsoft.com/office/powerpoint/2010/main" val="170175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CONCEPT AND ROLE OF WHOLESALING AND RETAILING</a:t>
            </a:r>
          </a:p>
          <a:p>
            <a:pPr>
              <a:lnSpc>
                <a:spcPct val="150000"/>
              </a:lnSpc>
            </a:pPr>
            <a:r>
              <a:rPr lang="en-US" sz="2400" dirty="0">
                <a:latin typeface="Arial" panose="020B0604020202020204" pitchFamily="34" charset="0"/>
                <a:cs typeface="Arial" panose="020B0604020202020204" pitchFamily="34" charset="0"/>
              </a:rPr>
              <a:t>There is a difference between wholesalers and retailers.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If a customer wants to buy products, he or she would need to get these products from a business known as a retailer.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Small businesses don’t always have space to hold bulk stock; this is where the wholesaler comes in.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 distribution channel is a route along which goods or products travel from the manufacturer to the consumer, through various companies.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a:t>
            </a:r>
            <a:r>
              <a:rPr lang="en-ZA" sz="2400" b="1" dirty="0">
                <a:latin typeface="Arial" panose="020B0604020202020204" pitchFamily="34" charset="0"/>
                <a:cs typeface="Arial" panose="020B0604020202020204" pitchFamily="34" charset="0"/>
              </a:rPr>
              <a:t>5: Stock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PERPETUAL INVENTORY</a:t>
            </a:r>
          </a:p>
          <a:p>
            <a:pPr>
              <a:lnSpc>
                <a:spcPct val="150000"/>
              </a:lnSpc>
            </a:pPr>
            <a:r>
              <a:rPr lang="en-US" sz="2400" dirty="0">
                <a:latin typeface="Arial" panose="020B0604020202020204" pitchFamily="34" charset="0"/>
                <a:cs typeface="Arial" panose="020B0604020202020204" pitchFamily="34" charset="0"/>
              </a:rPr>
              <a:t>In this industry, when we talk about perpetual inventory, it means knowing at all times what stock is on hand in the business for each and every product stocked. This is only possible in a business that is </a:t>
            </a:r>
            <a:r>
              <a:rPr lang="en-US" sz="2400" dirty="0" err="1">
                <a:latin typeface="Arial" panose="020B0604020202020204" pitchFamily="34" charset="0"/>
                <a:cs typeface="Arial" panose="020B0604020202020204" pitchFamily="34" charset="0"/>
              </a:rPr>
              <a:t>organised</a:t>
            </a:r>
            <a:r>
              <a:rPr lang="en-US" sz="2400" dirty="0">
                <a:latin typeface="Arial" panose="020B0604020202020204" pitchFamily="34" charset="0"/>
                <a:cs typeface="Arial" panose="020B0604020202020204" pitchFamily="34" charset="0"/>
              </a:rPr>
              <a:t> and technologically advanced enough and uses computer systems that record transactions at all stages in the business (when stock is ordered, when it is received, when it is discounted, when it is sold or refunded).</a:t>
            </a:r>
          </a:p>
        </p:txBody>
      </p:sp>
    </p:spTree>
    <p:extLst>
      <p:ext uri="{BB962C8B-B14F-4D97-AF65-F5344CB8AC3E}">
        <p14:creationId xmlns:p14="http://schemas.microsoft.com/office/powerpoint/2010/main" val="2195154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a:t>
            </a:r>
            <a:r>
              <a:rPr lang="en-ZA" sz="2400" b="1" dirty="0">
                <a:latin typeface="Arial" panose="020B0604020202020204" pitchFamily="34" charset="0"/>
                <a:cs typeface="Arial" panose="020B0604020202020204" pitchFamily="34" charset="0"/>
              </a:rPr>
              <a:t>5: Stock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7858"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REASONS OUTLETS COUNT STOCK</a:t>
            </a:r>
          </a:p>
          <a:p>
            <a:pPr>
              <a:lnSpc>
                <a:spcPct val="150000"/>
              </a:lnSpc>
            </a:pPr>
            <a:r>
              <a:rPr lang="en-US" sz="2400" dirty="0">
                <a:latin typeface="Arial" panose="020B0604020202020204" pitchFamily="34" charset="0"/>
                <a:cs typeface="Arial" panose="020B0604020202020204" pitchFamily="34" charset="0"/>
              </a:rPr>
              <a:t>Outlets count stock in order to:</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Improve accuracy when ordering</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Maintain up-to-date perpetual inventory balances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Have better organisation for stock-taking and auditing</a:t>
            </a:r>
          </a:p>
        </p:txBody>
      </p:sp>
    </p:spTree>
    <p:extLst>
      <p:ext uri="{BB962C8B-B14F-4D97-AF65-F5344CB8AC3E}">
        <p14:creationId xmlns:p14="http://schemas.microsoft.com/office/powerpoint/2010/main" val="148224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a:t>
            </a:r>
            <a:r>
              <a:rPr lang="en-ZA" sz="3600" b="1" dirty="0">
                <a:latin typeface="Arial" panose="020B0604020202020204" pitchFamily="34" charset="0"/>
                <a:cs typeface="Arial" panose="020B0604020202020204" pitchFamily="34" charset="0"/>
              </a:rPr>
              <a:t>: Merchandising</a:t>
            </a:r>
            <a:endParaRPr lang="en-GB"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Merchandising is a term used specifically in the retail industry. This module will underline the important role of merchandising and its impact on retailers. </a:t>
            </a:r>
          </a:p>
        </p:txBody>
      </p:sp>
    </p:spTree>
    <p:extLst>
      <p:ext uri="{BB962C8B-B14F-4D97-AF65-F5344CB8AC3E}">
        <p14:creationId xmlns:p14="http://schemas.microsoft.com/office/powerpoint/2010/main" val="383385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a:t>
            </a:r>
            <a:r>
              <a:rPr lang="en-ZA" sz="2400" b="1" dirty="0">
                <a:latin typeface="Arial" panose="020B0604020202020204" pitchFamily="34" charset="0"/>
                <a:cs typeface="Arial" panose="020B0604020202020204" pitchFamily="34" charset="0"/>
              </a:rPr>
              <a:t>: Merchandising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CONCEPT AND OBJECTIVES OF MERCHANDISING</a:t>
            </a:r>
          </a:p>
          <a:p>
            <a:pPr>
              <a:lnSpc>
                <a:spcPct val="150000"/>
              </a:lnSpc>
            </a:pPr>
            <a:r>
              <a:rPr lang="en-US" sz="2400" dirty="0">
                <a:latin typeface="Arial" panose="020B0604020202020204" pitchFamily="34" charset="0"/>
                <a:cs typeface="Arial" panose="020B0604020202020204" pitchFamily="34" charset="0"/>
              </a:rPr>
              <a:t>Merchandising can be defined as follows:</a:t>
            </a:r>
          </a:p>
          <a:p>
            <a:pPr>
              <a:lnSpc>
                <a:spcPct val="150000"/>
              </a:lnSpc>
            </a:pPr>
            <a:r>
              <a:rPr lang="en-US" sz="2400" dirty="0">
                <a:latin typeface="Arial" panose="020B0604020202020204" pitchFamily="34" charset="0"/>
                <a:cs typeface="Arial" panose="020B0604020202020204" pitchFamily="34" charset="0"/>
              </a:rPr>
              <a:t>• Promoting the sale of goods, especially by their presentation, in retail outlets.</a:t>
            </a:r>
          </a:p>
          <a:p>
            <a:pPr>
              <a:lnSpc>
                <a:spcPct val="150000"/>
              </a:lnSpc>
            </a:pPr>
            <a:r>
              <a:rPr lang="en-US" sz="2400" dirty="0">
                <a:latin typeface="Arial" panose="020B0604020202020204" pitchFamily="34" charset="0"/>
                <a:cs typeface="Arial" panose="020B0604020202020204" pitchFamily="34" charset="0"/>
              </a:rPr>
              <a:t>• It is the placing of goods together according to their use to encourage multiple purchases.</a:t>
            </a:r>
          </a:p>
        </p:txBody>
      </p:sp>
    </p:spTree>
    <p:extLst>
      <p:ext uri="{BB962C8B-B14F-4D97-AF65-F5344CB8AC3E}">
        <p14:creationId xmlns:p14="http://schemas.microsoft.com/office/powerpoint/2010/main" val="533974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a:t>
            </a:r>
            <a:r>
              <a:rPr lang="en-ZA" sz="2400" b="1" dirty="0">
                <a:latin typeface="Arial" panose="020B0604020202020204" pitchFamily="34" charset="0"/>
                <a:cs typeface="Arial" panose="020B0604020202020204" pitchFamily="34" charset="0"/>
              </a:rPr>
              <a:t>: Merchandising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DIFFERENCE IN MERCHANDISING TECHNIQUES BETWEEN WHOLESALERS AND RETAILERS</a:t>
            </a:r>
          </a:p>
          <a:p>
            <a:pPr>
              <a:lnSpc>
                <a:spcPct val="150000"/>
              </a:lnSpc>
            </a:pPr>
            <a:r>
              <a:rPr lang="en-US" sz="2400" dirty="0">
                <a:latin typeface="Arial" panose="020B0604020202020204" pitchFamily="34" charset="0"/>
                <a:cs typeface="Arial" panose="020B0604020202020204" pitchFamily="34" charset="0"/>
              </a:rPr>
              <a:t>Customers from different target markets shop differently and expect different things from a store. This also influences the way would merchandise differently depending on your intended shopper and the LSM category they would fall into. The person in LSM 10 and the shopper in LSM 3 have different needs and spending power, and different things will appeal to each one.</a:t>
            </a:r>
          </a:p>
        </p:txBody>
      </p:sp>
    </p:spTree>
    <p:extLst>
      <p:ext uri="{BB962C8B-B14F-4D97-AF65-F5344CB8AC3E}">
        <p14:creationId xmlns:p14="http://schemas.microsoft.com/office/powerpoint/2010/main" val="2160600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a:t>
            </a:r>
            <a:r>
              <a:rPr lang="en-ZA" sz="2400" b="1" dirty="0">
                <a:latin typeface="Arial" panose="020B0604020202020204" pitchFamily="34" charset="0"/>
                <a:cs typeface="Arial" panose="020B0604020202020204" pitchFamily="34" charset="0"/>
              </a:rPr>
              <a:t>: Merchandising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MERCHANDISING FIXTURES AND FITTINGS</a:t>
            </a:r>
          </a:p>
          <a:p>
            <a:pPr>
              <a:lnSpc>
                <a:spcPct val="150000"/>
              </a:lnSpc>
            </a:pPr>
            <a:r>
              <a:rPr lang="en-US" sz="2400" dirty="0">
                <a:latin typeface="Arial" panose="020B0604020202020204" pitchFamily="34" charset="0"/>
                <a:cs typeface="Arial" panose="020B0604020202020204" pitchFamily="34" charset="0"/>
              </a:rPr>
              <a:t>Fixtures and fittings are permanent or semi-permanent props, tools and furniture that are fitted or attached in a location.</a:t>
            </a:r>
          </a:p>
          <a:p>
            <a:pPr>
              <a:lnSpc>
                <a:spcPct val="150000"/>
              </a:lnSpc>
            </a:pPr>
            <a:r>
              <a:rPr lang="en-US" sz="2400" dirty="0">
                <a:latin typeface="Arial" panose="020B0604020202020204" pitchFamily="34" charset="0"/>
                <a:cs typeface="Arial" panose="020B0604020202020204" pitchFamily="34" charset="0"/>
              </a:rPr>
              <a:t>This includes different kinds of gondolas, bins and baskets, promotional stands, </a:t>
            </a:r>
            <a:r>
              <a:rPr lang="en-US" sz="2400" dirty="0" err="1">
                <a:latin typeface="Arial" panose="020B0604020202020204" pitchFamily="34" charset="0"/>
                <a:cs typeface="Arial" panose="020B0604020202020204" pitchFamily="34" charset="0"/>
              </a:rPr>
              <a:t>specialised</a:t>
            </a:r>
            <a:r>
              <a:rPr lang="en-US" sz="2400" dirty="0">
                <a:latin typeface="Arial" panose="020B0604020202020204" pitchFamily="34" charset="0"/>
                <a:cs typeface="Arial" panose="020B0604020202020204" pitchFamily="34" charset="0"/>
              </a:rPr>
              <a:t> shelving and fridges amongst others.</a:t>
            </a:r>
          </a:p>
        </p:txBody>
      </p:sp>
    </p:spTree>
    <p:extLst>
      <p:ext uri="{BB962C8B-B14F-4D97-AF65-F5344CB8AC3E}">
        <p14:creationId xmlns:p14="http://schemas.microsoft.com/office/powerpoint/2010/main" val="766779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a:t>
            </a:r>
            <a:r>
              <a:rPr lang="en-ZA" sz="2400" b="1" dirty="0">
                <a:latin typeface="Arial" panose="020B0604020202020204" pitchFamily="34" charset="0"/>
                <a:cs typeface="Arial" panose="020B0604020202020204" pitchFamily="34" charset="0"/>
              </a:rPr>
              <a:t>: Merchandising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MERCHANDISING METHODS</a:t>
            </a:r>
          </a:p>
          <a:p>
            <a:pPr>
              <a:lnSpc>
                <a:spcPct val="150000"/>
              </a:lnSpc>
            </a:pPr>
            <a:r>
              <a:rPr lang="en-US" sz="2400" dirty="0">
                <a:latin typeface="Arial" panose="020B0604020202020204" pitchFamily="34" charset="0"/>
                <a:cs typeface="Arial" panose="020B0604020202020204" pitchFamily="34" charset="0"/>
              </a:rPr>
              <a:t>Merchandising is done differently depending on whether there are high-value items that need extra security or whether there’s lots of stock to move that consumers want to find easily.</a:t>
            </a:r>
          </a:p>
        </p:txBody>
      </p:sp>
    </p:spTree>
    <p:extLst>
      <p:ext uri="{BB962C8B-B14F-4D97-AF65-F5344CB8AC3E}">
        <p14:creationId xmlns:p14="http://schemas.microsoft.com/office/powerpoint/2010/main" val="3768286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a:t>
            </a:r>
            <a:r>
              <a:rPr lang="en-ZA" sz="2400" b="1" dirty="0">
                <a:latin typeface="Arial" panose="020B0604020202020204" pitchFamily="34" charset="0"/>
                <a:cs typeface="Arial" panose="020B0604020202020204" pitchFamily="34" charset="0"/>
              </a:rPr>
              <a:t>: Merchandising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DIFFERENT PRICING METHODS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Most stores that sell to the ordinary consumer with an ordinary or limited amount to spend will ensure that every item has a price available, because these retailers know that unpriced items will not sell.</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way pricing is presented depends on the store or clientele the business hopes to attract.</a:t>
            </a:r>
          </a:p>
        </p:txBody>
      </p:sp>
    </p:spTree>
    <p:extLst>
      <p:ext uri="{BB962C8B-B14F-4D97-AF65-F5344CB8AC3E}">
        <p14:creationId xmlns:p14="http://schemas.microsoft.com/office/powerpoint/2010/main" val="2863624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a:t>
            </a:r>
            <a:r>
              <a:rPr lang="en-ZA" sz="3600" b="1" dirty="0">
                <a:latin typeface="Arial" panose="020B0604020202020204" pitchFamily="34" charset="0"/>
                <a:cs typeface="Arial" panose="020B0604020202020204" pitchFamily="34" charset="0"/>
              </a:rPr>
              <a:t>: Recording sales</a:t>
            </a:r>
            <a:endParaRPr lang="en-GB" sz="36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US" sz="2400" dirty="0">
                <a:latin typeface="Arial" panose="020B0604020202020204" pitchFamily="34" charset="0"/>
                <a:cs typeface="Arial" panose="020B0604020202020204" pitchFamily="34" charset="0"/>
              </a:rPr>
              <a:t>Here you’ll get to know how to record sales, process payments, cash up tills and to bank takings</a:t>
            </a:r>
          </a:p>
        </p:txBody>
      </p:sp>
    </p:spTree>
    <p:extLst>
      <p:ext uri="{BB962C8B-B14F-4D97-AF65-F5344CB8AC3E}">
        <p14:creationId xmlns:p14="http://schemas.microsoft.com/office/powerpoint/2010/main" val="3648887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a:t>
            </a:r>
            <a:r>
              <a:rPr lang="en-ZA" sz="2400" b="1" dirty="0">
                <a:latin typeface="Arial" panose="020B0604020202020204" pitchFamily="34" charset="0"/>
                <a:cs typeface="Arial" panose="020B0604020202020204" pitchFamily="34" charset="0"/>
              </a:rPr>
              <a:t>: Recording sales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METHODS OF RECORDING SALES</a:t>
            </a:r>
          </a:p>
          <a:p>
            <a:pPr>
              <a:lnSpc>
                <a:spcPct val="150000"/>
              </a:lnSpc>
            </a:pPr>
            <a:r>
              <a:rPr lang="en-US" sz="2400" dirty="0">
                <a:latin typeface="Arial" panose="020B0604020202020204" pitchFamily="34" charset="0"/>
                <a:cs typeface="Arial" panose="020B0604020202020204" pitchFamily="34" charset="0"/>
              </a:rPr>
              <a:t>The methods used in spaza shops are very different from the processes in large national chains. There are </a:t>
            </a:r>
            <a:r>
              <a:rPr lang="en-US" sz="2400" dirty="0" err="1">
                <a:latin typeface="Arial" panose="020B0604020202020204" pitchFamily="34" charset="0"/>
                <a:cs typeface="Arial" panose="020B0604020202020204" pitchFamily="34" charset="0"/>
              </a:rPr>
              <a:t>computerised</a:t>
            </a:r>
            <a:r>
              <a:rPr lang="en-US" sz="2400" dirty="0">
                <a:latin typeface="Arial" panose="020B0604020202020204" pitchFamily="34" charset="0"/>
                <a:cs typeface="Arial" panose="020B0604020202020204" pitchFamily="34" charset="0"/>
              </a:rPr>
              <a:t> as well as non-</a:t>
            </a:r>
            <a:r>
              <a:rPr lang="en-US" sz="2400" dirty="0" err="1">
                <a:latin typeface="Arial" panose="020B0604020202020204" pitchFamily="34" charset="0"/>
                <a:cs typeface="Arial" panose="020B0604020202020204" pitchFamily="34" charset="0"/>
              </a:rPr>
              <a:t>computerised</a:t>
            </a:r>
            <a:r>
              <a:rPr lang="en-US" sz="2400" dirty="0">
                <a:latin typeface="Arial" panose="020B0604020202020204" pitchFamily="34" charset="0"/>
                <a:cs typeface="Arial" panose="020B0604020202020204" pitchFamily="34" charset="0"/>
              </a:rPr>
              <a:t> methods for recording sales, including recording sales in both formal and informal stores.</a:t>
            </a:r>
          </a:p>
        </p:txBody>
      </p:sp>
    </p:spTree>
    <p:extLst>
      <p:ext uri="{BB962C8B-B14F-4D97-AF65-F5344CB8AC3E}">
        <p14:creationId xmlns:p14="http://schemas.microsoft.com/office/powerpoint/2010/main" val="369978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CATEGORIES OF RETAILERS</a:t>
            </a:r>
          </a:p>
          <a:p>
            <a:pPr>
              <a:lnSpc>
                <a:spcPct val="150000"/>
              </a:lnSpc>
            </a:pPr>
            <a:r>
              <a:rPr lang="en-US" sz="2400" dirty="0">
                <a:latin typeface="Arial" panose="020B0604020202020204" pitchFamily="34" charset="0"/>
                <a:cs typeface="Arial" panose="020B0604020202020204" pitchFamily="34" charset="0"/>
              </a:rPr>
              <a:t>Retailer categories range from independents, small and micro-enterprises, franchise, groups and chains, discounters and convenience store.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Small or large retailers like this all fulfil various roles and functions in the retail space.</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485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a:t>
            </a:r>
            <a:r>
              <a:rPr lang="en-ZA" sz="2400" b="1" dirty="0">
                <a:latin typeface="Arial" panose="020B0604020202020204" pitchFamily="34" charset="0"/>
                <a:cs typeface="Arial" panose="020B0604020202020204" pitchFamily="34" charset="0"/>
              </a:rPr>
              <a:t>: Recording sales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POS EQUIPMENT AND COMPONENTS</a:t>
            </a:r>
          </a:p>
          <a:p>
            <a:pPr>
              <a:lnSpc>
                <a:spcPct val="150000"/>
              </a:lnSpc>
            </a:pPr>
            <a:r>
              <a:rPr lang="en-US" sz="2400" dirty="0">
                <a:latin typeface="Arial" panose="020B0604020202020204" pitchFamily="34" charset="0"/>
                <a:cs typeface="Arial" panose="020B0604020202020204" pitchFamily="34" charset="0"/>
              </a:rPr>
              <a:t>There are </a:t>
            </a:r>
            <a:r>
              <a:rPr lang="en-US" sz="2400" dirty="0" err="1">
                <a:latin typeface="Arial" panose="020B0604020202020204" pitchFamily="34" charset="0"/>
                <a:cs typeface="Arial" panose="020B0604020202020204" pitchFamily="34" charset="0"/>
              </a:rPr>
              <a:t>computerised</a:t>
            </a:r>
            <a:r>
              <a:rPr lang="en-US" sz="2400" dirty="0">
                <a:latin typeface="Arial" panose="020B0604020202020204" pitchFamily="34" charset="0"/>
                <a:cs typeface="Arial" panose="020B0604020202020204" pitchFamily="34" charset="0"/>
              </a:rPr>
              <a:t> and non-</a:t>
            </a:r>
            <a:r>
              <a:rPr lang="en-US" sz="2400" dirty="0" err="1">
                <a:latin typeface="Arial" panose="020B0604020202020204" pitchFamily="34" charset="0"/>
                <a:cs typeface="Arial" panose="020B0604020202020204" pitchFamily="34" charset="0"/>
              </a:rPr>
              <a:t>computerised</a:t>
            </a:r>
            <a:r>
              <a:rPr lang="en-US" sz="2400" dirty="0">
                <a:latin typeface="Arial" panose="020B0604020202020204" pitchFamily="34" charset="0"/>
                <a:cs typeface="Arial" panose="020B0604020202020204" pitchFamily="34" charset="0"/>
              </a:rPr>
              <a:t> methods or </a:t>
            </a:r>
            <a:r>
              <a:rPr lang="en-US" sz="2400" dirty="0" err="1">
                <a:latin typeface="Arial" panose="020B0604020202020204" pitchFamily="34" charset="0"/>
                <a:cs typeface="Arial" panose="020B0604020202020204" pitchFamily="34" charset="0"/>
              </a:rPr>
              <a:t>PoS</a:t>
            </a:r>
            <a:r>
              <a:rPr lang="en-US" sz="2400" dirty="0">
                <a:latin typeface="Arial" panose="020B0604020202020204" pitchFamily="34" charset="0"/>
                <a:cs typeface="Arial" panose="020B0604020202020204" pitchFamily="34" charset="0"/>
              </a:rPr>
              <a:t> systems and equipment.</a:t>
            </a:r>
          </a:p>
          <a:p>
            <a:pPr>
              <a:lnSpc>
                <a:spcPct val="150000"/>
              </a:lnSpc>
            </a:pPr>
            <a:r>
              <a:rPr lang="en-US" sz="2400" dirty="0">
                <a:latin typeface="Arial" panose="020B0604020202020204" pitchFamily="34" charset="0"/>
                <a:cs typeface="Arial" panose="020B0604020202020204" pitchFamily="34" charset="0"/>
              </a:rPr>
              <a:t>Some stores have </a:t>
            </a:r>
            <a:r>
              <a:rPr lang="en-US" sz="2400" dirty="0" err="1">
                <a:latin typeface="Arial" panose="020B0604020202020204" pitchFamily="34" charset="0"/>
                <a:cs typeface="Arial" panose="020B0604020202020204" pitchFamily="34" charset="0"/>
              </a:rPr>
              <a:t>PoS</a:t>
            </a:r>
            <a:r>
              <a:rPr lang="en-US" sz="2400" dirty="0">
                <a:latin typeface="Arial" panose="020B0604020202020204" pitchFamily="34" charset="0"/>
                <a:cs typeface="Arial" panose="020B0604020202020204" pitchFamily="34" charset="0"/>
              </a:rPr>
              <a:t> systems that work without the cashier needing to open the drawer to give the customer the change. It all happens automatically.</a:t>
            </a:r>
          </a:p>
        </p:txBody>
      </p:sp>
    </p:spTree>
    <p:extLst>
      <p:ext uri="{BB962C8B-B14F-4D97-AF65-F5344CB8AC3E}">
        <p14:creationId xmlns:p14="http://schemas.microsoft.com/office/powerpoint/2010/main" val="2196705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a:t>
            </a:r>
            <a:r>
              <a:rPr lang="en-ZA" sz="2400" b="1" dirty="0">
                <a:latin typeface="Arial" panose="020B0604020202020204" pitchFamily="34" charset="0"/>
                <a:cs typeface="Arial" panose="020B0604020202020204" pitchFamily="34" charset="0"/>
              </a:rPr>
              <a:t>: Recording sales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ROLE OF THE CASHIER IN RECORDING SALES</a:t>
            </a:r>
          </a:p>
          <a:p>
            <a:pPr>
              <a:lnSpc>
                <a:spcPct val="150000"/>
              </a:lnSpc>
            </a:pPr>
            <a:r>
              <a:rPr lang="en-US" sz="2400" dirty="0">
                <a:latin typeface="Arial" panose="020B0604020202020204" pitchFamily="34" charset="0"/>
                <a:cs typeface="Arial" panose="020B0604020202020204" pitchFamily="34" charset="0"/>
              </a:rPr>
              <a:t>Working on a </a:t>
            </a:r>
            <a:r>
              <a:rPr lang="en-US" sz="2400" dirty="0" err="1">
                <a:latin typeface="Arial" panose="020B0604020202020204" pitchFamily="34" charset="0"/>
                <a:cs typeface="Arial" panose="020B0604020202020204" pitchFamily="34" charset="0"/>
              </a:rPr>
              <a:t>PoS</a:t>
            </a:r>
            <a:r>
              <a:rPr lang="en-US" sz="2400" dirty="0">
                <a:latin typeface="Arial" panose="020B0604020202020204" pitchFamily="34" charset="0"/>
                <a:cs typeface="Arial" panose="020B0604020202020204" pitchFamily="34" charset="0"/>
              </a:rPr>
              <a:t> – that is both recording sales and accepting and processing payment, is a very important job. Cashiers are responsible for thousands of rands passing through the retail store every day, and for recording every item sold accurately.</a:t>
            </a:r>
          </a:p>
        </p:txBody>
      </p:sp>
    </p:spTree>
    <p:extLst>
      <p:ext uri="{BB962C8B-B14F-4D97-AF65-F5344CB8AC3E}">
        <p14:creationId xmlns:p14="http://schemas.microsoft.com/office/powerpoint/2010/main" val="2645120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3412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a:t>
            </a:r>
            <a:r>
              <a:rPr lang="en-ZA" sz="2400" b="1" dirty="0">
                <a:latin typeface="Arial" panose="020B0604020202020204" pitchFamily="34" charset="0"/>
                <a:cs typeface="Arial" panose="020B0604020202020204" pitchFamily="34" charset="0"/>
              </a:rPr>
              <a:t>: Recording sales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ACCEPTABLE FORMS OF PAYMENT</a:t>
            </a:r>
          </a:p>
          <a:p>
            <a:pPr>
              <a:lnSpc>
                <a:spcPct val="150000"/>
              </a:lnSpc>
            </a:pPr>
            <a:r>
              <a:rPr lang="en-US" sz="2400" dirty="0">
                <a:latin typeface="Arial" panose="020B0604020202020204" pitchFamily="34" charset="0"/>
                <a:cs typeface="Arial" panose="020B0604020202020204" pitchFamily="34" charset="0"/>
              </a:rPr>
              <a:t>There are many different forms of payment (types of tender) a customer can use to pay for goods purchased.</a:t>
            </a:r>
          </a:p>
          <a:p>
            <a:pPr>
              <a:lnSpc>
                <a:spcPct val="150000"/>
              </a:lnSpc>
            </a:pPr>
            <a:r>
              <a:rPr lang="en-US" sz="2400" dirty="0">
                <a:latin typeface="Arial" panose="020B0604020202020204" pitchFamily="34" charset="0"/>
                <a:cs typeface="Arial" panose="020B0604020202020204" pitchFamily="34" charset="0"/>
              </a:rPr>
              <a:t>This ranges from cash and card payments, EFTs, store credit arrangements, vouchers and digital or e-Wallet payments through apps or QR codes.</a:t>
            </a:r>
          </a:p>
          <a:p>
            <a:pPr>
              <a:lnSpc>
                <a:spcPct val="150000"/>
              </a:lnSpc>
            </a:pPr>
            <a:r>
              <a:rPr lang="en-US" sz="2400" dirty="0">
                <a:latin typeface="Arial" panose="020B0604020202020204" pitchFamily="34" charset="0"/>
                <a:cs typeface="Arial" panose="020B0604020202020204" pitchFamily="34" charset="0"/>
              </a:rPr>
              <a:t>These all have different processing requirements or steps to ensure successful payment of goods.</a:t>
            </a:r>
          </a:p>
        </p:txBody>
      </p:sp>
    </p:spTree>
    <p:extLst>
      <p:ext uri="{BB962C8B-B14F-4D97-AF65-F5344CB8AC3E}">
        <p14:creationId xmlns:p14="http://schemas.microsoft.com/office/powerpoint/2010/main" val="222531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SUPPLY CHAINS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supply chain is the distribution channel along which stock will move from the raw material supplier, to the point where the finished product is bought and taken home to be used by the customer.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supply chain involves many businesses, people and resources that are involved in the process of converting raw materials into products and ensuring that these products are available to the end user – the retail customer.</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1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SUPPLY CHAINS (CONT.)</a:t>
            </a:r>
          </a:p>
          <a:p>
            <a:pPr>
              <a:lnSpc>
                <a:spcPct val="150000"/>
              </a:lnSpc>
            </a:pPr>
            <a:r>
              <a:rPr lang="en-US" sz="2400" dirty="0">
                <a:latin typeface="Arial" panose="020B0604020202020204" pitchFamily="34" charset="0"/>
                <a:cs typeface="Arial" panose="020B0604020202020204" pitchFamily="34" charset="0"/>
              </a:rPr>
              <a:t>In the case of large retail chains, they often have their own distribution </a:t>
            </a:r>
            <a:r>
              <a:rPr lang="en-US" sz="2400" dirty="0" err="1">
                <a:latin typeface="Arial" panose="020B0604020202020204" pitchFamily="34" charset="0"/>
                <a:cs typeface="Arial" panose="020B0604020202020204" pitchFamily="34" charset="0"/>
              </a:rPr>
              <a:t>centres</a:t>
            </a:r>
            <a:r>
              <a:rPr lang="en-US" sz="2400" dirty="0">
                <a:latin typeface="Arial" panose="020B0604020202020204" pitchFamily="34" charset="0"/>
                <a:cs typeface="Arial" panose="020B0604020202020204" pitchFamily="34" charset="0"/>
              </a:rPr>
              <a:t> (DCs). The supplier delivers large quantities to these DCs and the retailer then splits the goods into smaller packs to send to their individual retail branches.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44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SUPPLY CHAINS (CONT.)</a:t>
            </a:r>
          </a:p>
          <a:p>
            <a:pPr>
              <a:lnSpc>
                <a:spcPct val="150000"/>
              </a:lnSpc>
            </a:pPr>
            <a:r>
              <a:rPr lang="en-US" sz="2400" dirty="0">
                <a:latin typeface="Arial" panose="020B0604020202020204" pitchFamily="34" charset="0"/>
                <a:cs typeface="Arial" panose="020B0604020202020204" pitchFamily="34" charset="0"/>
              </a:rPr>
              <a:t>There is a second supply chain that affects this industry, and it is called the cold chain. The cold chain functions just like the supply chain model we’ve examined, except that every item and process is temperature controlled at every stage along the chain.</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12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SUBSECTORS OF THE RETAIL INDUSTRY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formal sector is made up of small, medium and large </a:t>
            </a:r>
            <a:r>
              <a:rPr lang="en-US" sz="2400" dirty="0" err="1">
                <a:latin typeface="Arial" panose="020B0604020202020204" pitchFamily="34" charset="0"/>
                <a:cs typeface="Arial" panose="020B0604020202020204" pitchFamily="34" charset="0"/>
              </a:rPr>
              <a:t>organisations</a:t>
            </a:r>
            <a:r>
              <a:rPr lang="en-US" sz="2400" dirty="0">
                <a:latin typeface="Arial" panose="020B0604020202020204" pitchFamily="34" charset="0"/>
                <a:cs typeface="Arial" panose="020B0604020202020204" pitchFamily="34" charset="0"/>
              </a:rPr>
              <a:t>. The can be found in shopping malls and stores throughout the country.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informal sector, consists mainly of what are called micro-enterprises. These are usually very small traders.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93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0175"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a:t>
            </a:r>
            <a:r>
              <a:rPr lang="en-US" sz="2400" b="1" dirty="0">
                <a:latin typeface="Arial" panose="020B0604020202020204" pitchFamily="34" charset="0"/>
                <a:cs typeface="Arial" panose="020B0604020202020204" pitchFamily="34" charset="0"/>
              </a:rPr>
              <a:t>The industry (continued)</a:t>
            </a:r>
            <a:endParaRPr lang="en-GB"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SUBSECTORS OF THE RETAIL INDUSTRY (CONT.)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There are also subsectors in the industry. There five main sub-sectors into which all retail businesses are grouped are</a:t>
            </a:r>
          </a:p>
          <a:p>
            <a:pPr marL="800100" lvl="1" indent="-342900">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furniture</a:t>
            </a:r>
          </a:p>
          <a:p>
            <a:pPr marL="800100" lvl="1" indent="-342900">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CFTA (clothing, footwear, textiles and accessories)</a:t>
            </a:r>
          </a:p>
          <a:p>
            <a:pPr marL="800100" lvl="1" indent="-342900">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food</a:t>
            </a:r>
          </a:p>
          <a:p>
            <a:pPr marL="800100" lvl="1" indent="-342900">
              <a:lnSpc>
                <a:spcPct val="150000"/>
              </a:lnSpc>
              <a:buFont typeface="Courier New" panose="02070309020205020404" pitchFamily="49" charset="0"/>
              <a:buChar char="o"/>
            </a:pPr>
            <a:r>
              <a:rPr lang="en-US" sz="2400" dirty="0" err="1">
                <a:latin typeface="Arial" panose="020B0604020202020204" pitchFamily="34" charset="0"/>
                <a:cs typeface="Arial" panose="020B0604020202020204" pitchFamily="34" charset="0"/>
              </a:rPr>
              <a:t>speciality</a:t>
            </a:r>
            <a:endParaRPr lang="en-US" sz="2400" dirty="0">
              <a:latin typeface="Arial" panose="020B0604020202020204" pitchFamily="34" charset="0"/>
              <a:cs typeface="Arial" panose="020B0604020202020204" pitchFamily="34" charset="0"/>
            </a:endParaRPr>
          </a:p>
          <a:p>
            <a:pPr marL="800100" lvl="1" indent="-342900">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fuel.</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059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67774</TotalTime>
  <Words>2681</Words>
  <Application>Microsoft Office PowerPoint</Application>
  <PresentationFormat>Widescreen</PresentationFormat>
  <Paragraphs>201</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Brandon Grotesque Medium</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539</cp:revision>
  <dcterms:created xsi:type="dcterms:W3CDTF">2018-09-18T08:47:31Z</dcterms:created>
  <dcterms:modified xsi:type="dcterms:W3CDTF">2024-05-02T09:26:03Z</dcterms:modified>
</cp:coreProperties>
</file>