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1" r:id="rId3"/>
    <p:sldId id="270" r:id="rId4"/>
    <p:sldId id="287" r:id="rId5"/>
    <p:sldId id="288" r:id="rId6"/>
    <p:sldId id="289" r:id="rId7"/>
    <p:sldId id="290" r:id="rId8"/>
    <p:sldId id="291" r:id="rId9"/>
    <p:sldId id="272" r:id="rId10"/>
    <p:sldId id="273" r:id="rId11"/>
    <p:sldId id="274" r:id="rId12"/>
    <p:sldId id="275" r:id="rId13"/>
    <p:sldId id="292" r:id="rId14"/>
    <p:sldId id="293" r:id="rId15"/>
    <p:sldId id="294" r:id="rId16"/>
    <p:sldId id="295" r:id="rId17"/>
    <p:sldId id="296" r:id="rId18"/>
    <p:sldId id="277" r:id="rId19"/>
    <p:sldId id="298" r:id="rId20"/>
    <p:sldId id="299" r:id="rId21"/>
    <p:sldId id="300" r:id="rId22"/>
    <p:sldId id="301" r:id="rId23"/>
    <p:sldId id="302" r:id="rId24"/>
    <p:sldId id="297" r:id="rId25"/>
    <p:sldId id="278" r:id="rId26"/>
    <p:sldId id="303" r:id="rId27"/>
    <p:sldId id="304" r:id="rId28"/>
    <p:sldId id="305" r:id="rId29"/>
    <p:sldId id="306" r:id="rId30"/>
    <p:sldId id="279" r:id="rId31"/>
    <p:sldId id="307" r:id="rId32"/>
    <p:sldId id="308" r:id="rId33"/>
    <p:sldId id="309" r:id="rId34"/>
    <p:sldId id="280" r:id="rId35"/>
    <p:sldId id="310" r:id="rId36"/>
    <p:sldId id="311" r:id="rId37"/>
    <p:sldId id="312" r:id="rId38"/>
    <p:sldId id="313" r:id="rId39"/>
    <p:sldId id="281" r:id="rId40"/>
    <p:sldId id="314" r:id="rId41"/>
    <p:sldId id="315" r:id="rId42"/>
    <p:sldId id="316" r:id="rId43"/>
    <p:sldId id="317" r:id="rId44"/>
    <p:sldId id="318" r:id="rId45"/>
    <p:sldId id="319" r:id="rId46"/>
    <p:sldId id="320" r:id="rId47"/>
    <p:sldId id="282" r:id="rId48"/>
    <p:sldId id="321" r:id="rId49"/>
    <p:sldId id="322" r:id="rId50"/>
    <p:sldId id="323" r:id="rId51"/>
    <p:sldId id="324" r:id="rId52"/>
    <p:sldId id="325" r:id="rId53"/>
    <p:sldId id="326" r:id="rId54"/>
    <p:sldId id="327" r:id="rId55"/>
    <p:sldId id="283" r:id="rId56"/>
    <p:sldId id="328" r:id="rId57"/>
    <p:sldId id="329" r:id="rId58"/>
    <p:sldId id="330" r:id="rId59"/>
    <p:sldId id="331" r:id="rId60"/>
    <p:sldId id="332" r:id="rId61"/>
    <p:sldId id="333" r:id="rId62"/>
    <p:sldId id="334" r:id="rId63"/>
    <p:sldId id="335" r:id="rId64"/>
    <p:sldId id="336" r:id="rId65"/>
    <p:sldId id="337" r:id="rId66"/>
    <p:sldId id="338" r:id="rId67"/>
    <p:sldId id="284" r:id="rId68"/>
    <p:sldId id="339" r:id="rId69"/>
    <p:sldId id="340" r:id="rId70"/>
    <p:sldId id="341" r:id="rId71"/>
    <p:sldId id="342" r:id="rId72"/>
    <p:sldId id="343" r:id="rId73"/>
    <p:sldId id="285" r:id="rId74"/>
    <p:sldId id="344" r:id="rId75"/>
    <p:sldId id="345" r:id="rId76"/>
    <p:sldId id="286" r:id="rId77"/>
    <p:sldId id="346"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8"/>
    <p:restoredTop sz="94529"/>
  </p:normalViewPr>
  <p:slideViewPr>
    <p:cSldViewPr snapToGrid="0" snapToObjects="1">
      <p:cViewPr varScale="1">
        <p:scale>
          <a:sx n="42" d="100"/>
          <a:sy n="42" d="100"/>
        </p:scale>
        <p:origin x="58" y="70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C996-B2B9-5240-B316-5F32F694CD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9150061-F33B-1B4A-91E5-C949D034E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685B5E1-A19B-704F-8702-F512E9442226}"/>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5" name="Footer Placeholder 4">
            <a:extLst>
              <a:ext uri="{FF2B5EF4-FFF2-40B4-BE49-F238E27FC236}">
                <a16:creationId xmlns:a16="http://schemas.microsoft.com/office/drawing/2014/main" id="{4DE411AE-BFF1-9A41-83A8-41AAE6C746E5}"/>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4A59E9A-86AB-234B-9208-CBE0FF33772B}"/>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530424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1DE-1CDB-1F4B-BC0E-3B66D909FC8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EF3569-F8AB-9A4A-994A-749B93653A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E29316-AB93-C642-9A75-2F6D0AE98E05}"/>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5" name="Footer Placeholder 4">
            <a:extLst>
              <a:ext uri="{FF2B5EF4-FFF2-40B4-BE49-F238E27FC236}">
                <a16:creationId xmlns:a16="http://schemas.microsoft.com/office/drawing/2014/main" id="{C3B41DCC-FA20-DC41-8FAD-2CE86B5F0C5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09FB14-979F-B449-9D48-74BE686816FB}"/>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25844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5250C3-D53E-A041-A9DB-1045605D2E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BA64DC-20F7-AD49-920F-A006498DE1F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9E27B-924A-0249-8B0C-E673A4375B98}"/>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5" name="Footer Placeholder 4">
            <a:extLst>
              <a:ext uri="{FF2B5EF4-FFF2-40B4-BE49-F238E27FC236}">
                <a16:creationId xmlns:a16="http://schemas.microsoft.com/office/drawing/2014/main" id="{F876B186-AD16-124B-BE89-F100238EF68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37A8E32-8AA1-6E4A-8993-363D1F968077}"/>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676253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DF35-2610-7D4D-A15B-38E23A711C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74792-A591-0C43-A39A-596364DDF4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12403-A56B-954C-A4E0-716C875DB96A}"/>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5" name="Footer Placeholder 4">
            <a:extLst>
              <a:ext uri="{FF2B5EF4-FFF2-40B4-BE49-F238E27FC236}">
                <a16:creationId xmlns:a16="http://schemas.microsoft.com/office/drawing/2014/main" id="{A7D762AB-59D0-F04F-8C34-35F2AECCAE5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D56A6CB-52D2-5B4D-B0FC-E5CA94A6915A}"/>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56976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1E9E-6383-934F-A592-666F1B4772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55E675-05B5-8645-ABC3-CFFE91C188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9AC746-9B0D-AD4C-AA37-3E4813359926}"/>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5" name="Footer Placeholder 4">
            <a:extLst>
              <a:ext uri="{FF2B5EF4-FFF2-40B4-BE49-F238E27FC236}">
                <a16:creationId xmlns:a16="http://schemas.microsoft.com/office/drawing/2014/main" id="{29A9664B-DEB2-6849-B2CF-91A197B6BC9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3BE64E7-1787-0E4B-93E6-10DABAC204FD}"/>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3996387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E4FC-0EE0-9F47-8AB9-6678F2305D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D65237-F45C-1842-9DF3-370D3AB1BA1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79DEFCD-7FF3-DE43-BDE5-42CE773DA4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9812F5-1021-C246-B4E4-D46D0E2A6C6E}"/>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6" name="Footer Placeholder 5">
            <a:extLst>
              <a:ext uri="{FF2B5EF4-FFF2-40B4-BE49-F238E27FC236}">
                <a16:creationId xmlns:a16="http://schemas.microsoft.com/office/drawing/2014/main" id="{47A7527D-1E2A-5442-8A21-63CF03ECB3E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26B47F9-C074-D34C-8B3E-49A1E821EA07}"/>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15999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142-7397-134B-8816-B615696504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0A7593-10F5-D546-8CC0-773B3A36B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156E0F-EE48-2446-9BFD-94C0BB5E1C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08884-E1C4-6A41-8A74-F235FF4DE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C501CA7-3A87-F941-9BEB-6AD71F516B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B77EB5-BB91-C246-A4C2-A6511A489F2D}"/>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8" name="Footer Placeholder 7">
            <a:extLst>
              <a:ext uri="{FF2B5EF4-FFF2-40B4-BE49-F238E27FC236}">
                <a16:creationId xmlns:a16="http://schemas.microsoft.com/office/drawing/2014/main" id="{0C68161F-E103-774E-AF32-7A1536F5946C}"/>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B688133-4C64-B241-BAFD-20C898ED8F79}"/>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1668763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5658-9AB8-6D47-82B1-FE28A75209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EFBAAB-5A28-3646-B5A3-3C70F15071A6}"/>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4" name="Footer Placeholder 3">
            <a:extLst>
              <a:ext uri="{FF2B5EF4-FFF2-40B4-BE49-F238E27FC236}">
                <a16:creationId xmlns:a16="http://schemas.microsoft.com/office/drawing/2014/main" id="{BC549E09-20BB-EC43-86CE-81E72A3A8F8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380216F-DEAD-FA4E-9959-32A9F9EE2B5F}"/>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859266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D9C0C-84EB-D04C-AE55-EA2CA6003F1C}"/>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3" name="Footer Placeholder 2">
            <a:extLst>
              <a:ext uri="{FF2B5EF4-FFF2-40B4-BE49-F238E27FC236}">
                <a16:creationId xmlns:a16="http://schemas.microsoft.com/office/drawing/2014/main" id="{52DDEC6D-E524-4446-ACF7-5E570DDFAD2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0C877F6E-5903-8A4F-B6B4-506ADA2BF843}"/>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2018127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C2AF-CB84-CE4D-BB17-9BCD0BEE0B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9B20B3-45CE-EC4E-BA6D-FA4FD4B16C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154BC5E-71F7-E742-9409-CA8CA235B8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0B373-D001-604D-982A-08CA677FD784}"/>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6" name="Footer Placeholder 5">
            <a:extLst>
              <a:ext uri="{FF2B5EF4-FFF2-40B4-BE49-F238E27FC236}">
                <a16:creationId xmlns:a16="http://schemas.microsoft.com/office/drawing/2014/main" id="{540A53A4-9FF5-354D-9804-63AC381E503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46BE2C6-B8B8-094D-A85A-744FFA7DFD34}"/>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1566393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7EDF-2AC2-6D43-91AD-2FC7CA563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71A7A0-8EE4-5F4E-8431-6698219AC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7FA29AC0-5F77-6A4E-9E7E-2470D2087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012124-AAD0-434C-BB3D-99DF851B953C}"/>
              </a:ext>
            </a:extLst>
          </p:cNvPr>
          <p:cNvSpPr>
            <a:spLocks noGrp="1"/>
          </p:cNvSpPr>
          <p:nvPr>
            <p:ph type="dt" sz="half" idx="10"/>
          </p:nvPr>
        </p:nvSpPr>
        <p:spPr/>
        <p:txBody>
          <a:bodyPr/>
          <a:lstStyle/>
          <a:p>
            <a:fld id="{6E9B9E68-4850-8440-9130-1569DB7DBD3D}" type="datetimeFigureOut">
              <a:rPr lang="en-GB" smtClean="0"/>
              <a:t>19/08/2019</a:t>
            </a:fld>
            <a:endParaRPr lang="en-GB" dirty="0"/>
          </a:p>
        </p:txBody>
      </p:sp>
      <p:sp>
        <p:nvSpPr>
          <p:cNvPr id="6" name="Footer Placeholder 5">
            <a:extLst>
              <a:ext uri="{FF2B5EF4-FFF2-40B4-BE49-F238E27FC236}">
                <a16:creationId xmlns:a16="http://schemas.microsoft.com/office/drawing/2014/main" id="{EA971030-798C-1C48-9A71-7398ECA86199}"/>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E91CB539-5901-1540-9072-7C0C108B2F3C}"/>
              </a:ext>
            </a:extLst>
          </p:cNvPr>
          <p:cNvSpPr>
            <a:spLocks noGrp="1"/>
          </p:cNvSpPr>
          <p:nvPr>
            <p:ph type="sldNum" sz="quarter" idx="12"/>
          </p:nvPr>
        </p:nvSpPr>
        <p:spPr/>
        <p:txBody>
          <a:bodyPr/>
          <a:lstStyle/>
          <a:p>
            <a:fld id="{D35ECE69-9CD1-F14B-A56D-9503437A8985}" type="slidenum">
              <a:rPr lang="en-GB" smtClean="0"/>
              <a:t>‹#›</a:t>
            </a:fld>
            <a:endParaRPr lang="en-GB" dirty="0"/>
          </a:p>
        </p:txBody>
      </p:sp>
    </p:spTree>
    <p:extLst>
      <p:ext uri="{BB962C8B-B14F-4D97-AF65-F5344CB8AC3E}">
        <p14:creationId xmlns:p14="http://schemas.microsoft.com/office/powerpoint/2010/main" val="953057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A0815C-FC18-0D4F-9BB0-7E51A018C2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A39992-E157-964F-9AA8-EEFBFFCC1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B1A1A3F-696C-0B4F-B81C-505E822DA6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B9E68-4850-8440-9130-1569DB7DBD3D}" type="datetimeFigureOut">
              <a:rPr lang="en-GB" smtClean="0"/>
              <a:t>19/08/2019</a:t>
            </a:fld>
            <a:endParaRPr lang="en-GB" dirty="0"/>
          </a:p>
        </p:txBody>
      </p:sp>
      <p:sp>
        <p:nvSpPr>
          <p:cNvPr id="5" name="Footer Placeholder 4">
            <a:extLst>
              <a:ext uri="{FF2B5EF4-FFF2-40B4-BE49-F238E27FC236}">
                <a16:creationId xmlns:a16="http://schemas.microsoft.com/office/drawing/2014/main" id="{775A592D-4E04-0940-8787-6F9AF0A732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0887DF6-B662-1A43-8D83-3032652B80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5ECE69-9CD1-F14B-A56D-9503437A8985}" type="slidenum">
              <a:rPr lang="en-GB" smtClean="0"/>
              <a:t>‹#›</a:t>
            </a:fld>
            <a:endParaRPr lang="en-GB" dirty="0"/>
          </a:p>
        </p:txBody>
      </p:sp>
    </p:spTree>
    <p:extLst>
      <p:ext uri="{BB962C8B-B14F-4D97-AF65-F5344CB8AC3E}">
        <p14:creationId xmlns:p14="http://schemas.microsoft.com/office/powerpoint/2010/main" val="4217366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0F2F1-1791-4744-8BA5-8389CCABD450}"/>
              </a:ext>
            </a:extLst>
          </p:cNvPr>
          <p:cNvPicPr>
            <a:picLocks noChangeAspect="1"/>
          </p:cNvPicPr>
          <p:nvPr/>
        </p:nvPicPr>
        <p:blipFill rotWithShape="1">
          <a:blip r:embed="rId2"/>
          <a:srcRect t="5007" b="55001"/>
          <a:stretch/>
        </p:blipFill>
        <p:spPr>
          <a:xfrm>
            <a:off x="-1021" y="4982"/>
            <a:ext cx="12191998" cy="6858000"/>
          </a:xfrm>
          <a:prstGeom prst="rect">
            <a:avLst/>
          </a:prstGeom>
        </p:spPr>
      </p:pic>
      <p:sp>
        <p:nvSpPr>
          <p:cNvPr id="6" name="TextBox 5">
            <a:extLst>
              <a:ext uri="{FF2B5EF4-FFF2-40B4-BE49-F238E27FC236}">
                <a16:creationId xmlns:a16="http://schemas.microsoft.com/office/drawing/2014/main" id="{2010E631-21CE-6343-B0E6-9C72C5DAC70D}"/>
              </a:ext>
            </a:extLst>
          </p:cNvPr>
          <p:cNvSpPr txBox="1"/>
          <p:nvPr/>
        </p:nvSpPr>
        <p:spPr>
          <a:xfrm>
            <a:off x="-1020" y="5108656"/>
            <a:ext cx="12191999" cy="1754326"/>
          </a:xfrm>
          <a:prstGeom prst="rect">
            <a:avLst/>
          </a:prstGeom>
          <a:solidFill>
            <a:schemeClr val="accent2"/>
          </a:solidFill>
        </p:spPr>
        <p:txBody>
          <a:bodyPr wrap="square" rtlCol="0">
            <a:spAutoFit/>
          </a:bodyPr>
          <a:lstStyle/>
          <a:p>
            <a:pPr algn="r"/>
            <a:r>
              <a:rPr lang="en-GB" sz="5400" b="1" dirty="0">
                <a:solidFill>
                  <a:schemeClr val="bg1"/>
                </a:solidFill>
                <a:latin typeface="Brandon Grotesque Medium" panose="020B0603020203060202" pitchFamily="34" charset="77"/>
              </a:rPr>
              <a:t>Bricklaying and Plastering Theory</a:t>
            </a:r>
          </a:p>
          <a:p>
            <a:pPr algn="r"/>
            <a:r>
              <a:rPr lang="en-GB" sz="5400" b="1" dirty="0">
                <a:solidFill>
                  <a:schemeClr val="bg1"/>
                </a:solidFill>
                <a:latin typeface="Brandon Grotesque Medium" panose="020B0603020203060202" pitchFamily="34" charset="77"/>
              </a:rPr>
              <a:t>N1</a:t>
            </a:r>
          </a:p>
        </p:txBody>
      </p:sp>
      <p:pic>
        <p:nvPicPr>
          <p:cNvPr id="8" name="Picture 7">
            <a:extLst>
              <a:ext uri="{FF2B5EF4-FFF2-40B4-BE49-F238E27FC236}">
                <a16:creationId xmlns:a16="http://schemas.microsoft.com/office/drawing/2014/main" id="{AEAFD9B4-3832-9845-B14D-BFFC5D28A267}"/>
              </a:ext>
            </a:extLst>
          </p:cNvPr>
          <p:cNvPicPr>
            <a:picLocks noChangeAspect="1"/>
          </p:cNvPicPr>
          <p:nvPr/>
        </p:nvPicPr>
        <p:blipFill>
          <a:blip r:embed="rId3"/>
          <a:stretch>
            <a:fillRect/>
          </a:stretch>
        </p:blipFill>
        <p:spPr>
          <a:xfrm>
            <a:off x="-1523627" y="-858622"/>
            <a:ext cx="6512486" cy="6512486"/>
          </a:xfrm>
          <a:prstGeom prst="rect">
            <a:avLst/>
          </a:prstGeom>
        </p:spPr>
      </p:pic>
    </p:spTree>
    <p:extLst>
      <p:ext uri="{BB962C8B-B14F-4D97-AF65-F5344CB8AC3E}">
        <p14:creationId xmlns:p14="http://schemas.microsoft.com/office/powerpoint/2010/main" val="3800100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SHEERLEGS</a:t>
            </a:r>
          </a:p>
          <a:p>
            <a:pPr>
              <a:lnSpc>
                <a:spcPct val="150000"/>
              </a:lnSpc>
            </a:pPr>
            <a:r>
              <a:rPr lang="en-GB" sz="2400" dirty="0">
                <a:latin typeface="Arial" panose="020B0604020202020204" pitchFamily="34" charset="0"/>
                <a:cs typeface="Arial" panose="020B0604020202020204" pitchFamily="34" charset="0"/>
              </a:rPr>
              <a:t>After accepting the proposed approved plan, the contractor needs to visit the site for inspection. The contractor needs to look at  necessary requirements: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3: Site establishment</a:t>
            </a:r>
          </a:p>
        </p:txBody>
      </p:sp>
      <p:sp>
        <p:nvSpPr>
          <p:cNvPr id="2" name="Rectangle 1">
            <a:extLst>
              <a:ext uri="{FF2B5EF4-FFF2-40B4-BE49-F238E27FC236}">
                <a16:creationId xmlns:a16="http://schemas.microsoft.com/office/drawing/2014/main" id="{E5AAB0E1-5419-4173-85FF-3147B1487F8E}"/>
              </a:ext>
            </a:extLst>
          </p:cNvPr>
          <p:cNvSpPr/>
          <p:nvPr/>
        </p:nvSpPr>
        <p:spPr>
          <a:xfrm>
            <a:off x="669602" y="3488621"/>
            <a:ext cx="11522398" cy="2534027"/>
          </a:xfrm>
          <a:prstGeom prst="rect">
            <a:avLst/>
          </a:prstGeom>
        </p:spPr>
        <p:txBody>
          <a:bodyPr wrap="square" numCol="2">
            <a:spAutoFit/>
          </a:bodyPr>
          <a:lstStyle/>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Site planning, where to erect huts and offload materials.</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Is the site accessible from the street?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Is the ground suitable, clay, waterlogged, sloping?</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Available labour force in the area.</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Type of plant and equipment needed.</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Suppliers of material.</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Travelling time to and </a:t>
            </a:r>
            <a:r>
              <a:rPr lang="en-GB" dirty="0" err="1">
                <a:latin typeface="Arial" panose="020B0604020202020204" pitchFamily="34" charset="0"/>
                <a:cs typeface="Arial" panose="020B0604020202020204" pitchFamily="34" charset="0"/>
              </a:rPr>
              <a:t>fro</a:t>
            </a:r>
            <a:r>
              <a:rPr lang="en-GB" dirty="0">
                <a:latin typeface="Arial" panose="020B0604020202020204" pitchFamily="34" charset="0"/>
                <a:cs typeface="Arial" panose="020B0604020202020204" pitchFamily="34" charset="0"/>
              </a:rPr>
              <a: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Is the site situated close to a busy street?</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Availability of water.</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Telephone connection.</a:t>
            </a:r>
          </a:p>
          <a:p>
            <a:pPr marL="285750" indent="-28575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Weather conditions during the contract period.</a:t>
            </a:r>
          </a:p>
        </p:txBody>
      </p:sp>
    </p:spTree>
    <p:extLst>
      <p:ext uri="{BB962C8B-B14F-4D97-AF65-F5344CB8AC3E}">
        <p14:creationId xmlns:p14="http://schemas.microsoft.com/office/powerpoint/2010/main" val="323639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GOOD HOUSEKEEPING</a:t>
            </a:r>
          </a:p>
          <a:p>
            <a:pPr>
              <a:lnSpc>
                <a:spcPct val="150000"/>
              </a:lnSpc>
            </a:pPr>
            <a:r>
              <a:rPr lang="en-GB" sz="2400" dirty="0">
                <a:latin typeface="Arial" panose="020B0604020202020204" pitchFamily="34" charset="0"/>
                <a:cs typeface="Arial" panose="020B0604020202020204" pitchFamily="34" charset="0"/>
              </a:rPr>
              <a:t>Good housekeeping ensures a safe environment for all production teams on site. Proper billboards must be displayed with all relevant safety requirements to abide by. Furthermore, provide clean, hygienic facilities for construction teams during tea breaks and lunch hours. During windy seasons, all types of sand must be kept closed with tarpaulins or large PVC sheeting to avoid any health hazards on site. All access roads to the site must be kept in a proper condition for delivery truck.</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4: Good housekeeping</a:t>
            </a:r>
          </a:p>
        </p:txBody>
      </p:sp>
    </p:spTree>
    <p:extLst>
      <p:ext uri="{BB962C8B-B14F-4D97-AF65-F5344CB8AC3E}">
        <p14:creationId xmlns:p14="http://schemas.microsoft.com/office/powerpoint/2010/main" val="4249649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tools of a bricklayer and plasterer can be divided into four main categories: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Tools used when working with mortar.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Tools used for measuring.</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Tools that determine whether the work is level, square or straight.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Tools used for splitting, dressing or shaping bricks/stone.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5: Tools</a:t>
            </a:r>
          </a:p>
        </p:txBody>
      </p:sp>
    </p:spTree>
    <p:extLst>
      <p:ext uri="{BB962C8B-B14F-4D97-AF65-F5344CB8AC3E}">
        <p14:creationId xmlns:p14="http://schemas.microsoft.com/office/powerpoint/2010/main" val="117889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BRICKLAYER’S TOOLS</a:t>
            </a:r>
          </a:p>
          <a:p>
            <a:pPr>
              <a:lnSpc>
                <a:spcPct val="150000"/>
              </a:lnSpc>
            </a:pPr>
            <a:r>
              <a:rPr lang="en-GB" sz="2400" dirty="0">
                <a:latin typeface="Arial" panose="020B0604020202020204" pitchFamily="34" charset="0"/>
                <a:cs typeface="Arial" panose="020B0604020202020204" pitchFamily="34" charset="0"/>
              </a:rPr>
              <a:t>Different types of tools for bricklaying include:</a:t>
            </a:r>
          </a:p>
        </p:txBody>
      </p:sp>
      <p:sp>
        <p:nvSpPr>
          <p:cNvPr id="4" name="Rectangle 3">
            <a:extLst>
              <a:ext uri="{FF2B5EF4-FFF2-40B4-BE49-F238E27FC236}">
                <a16:creationId xmlns:a16="http://schemas.microsoft.com/office/drawing/2014/main" id="{2B41131B-ACA6-4A05-BA61-4824A1523F48}"/>
              </a:ext>
            </a:extLst>
          </p:cNvPr>
          <p:cNvSpPr/>
          <p:nvPr/>
        </p:nvSpPr>
        <p:spPr>
          <a:xfrm>
            <a:off x="793376" y="3009767"/>
            <a:ext cx="11093823" cy="2949525"/>
          </a:xfrm>
          <a:prstGeom prst="rect">
            <a:avLst/>
          </a:prstGeom>
        </p:spPr>
        <p:txBody>
          <a:bodyPr wrap="square" numCol="3">
            <a:spAutoFit/>
          </a:bodyPr>
          <a:lstStyle/>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 trowel;</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 Frenchman knife;</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Levels, such as the spirit or boat level;</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Plumb-bob;</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Hammers;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Chisels;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Screwdrivers;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Measuring tools;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Try squares;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Boning rods;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Profiles;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Boesmans or clamps;</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 line peg;</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 corner block;</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The tingle; and</a:t>
            </a:r>
          </a:p>
          <a:p>
            <a:pPr marL="342900" indent="-342900">
              <a:lnSpc>
                <a:spcPct val="150000"/>
              </a:lnSpc>
              <a:buFont typeface="Arial" panose="020B0604020202020204" pitchFamily="34" charset="0"/>
              <a:buChar char="•"/>
            </a:pPr>
            <a:r>
              <a:rPr lang="en-GB" dirty="0">
                <a:latin typeface="Arial" panose="020B0604020202020204" pitchFamily="34" charset="0"/>
                <a:cs typeface="Arial" panose="020B0604020202020204" pitchFamily="34" charset="0"/>
              </a:rPr>
              <a:t>Trammels.</a:t>
            </a:r>
          </a:p>
          <a:p>
            <a:pPr marL="342900" indent="-34290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90B6ECC-9445-4D00-9A21-7510402F24E6}"/>
              </a:ext>
            </a:extLst>
          </p:cNvPr>
          <p:cNvPicPr>
            <a:picLocks noChangeAspect="1"/>
          </p:cNvPicPr>
          <p:nvPr/>
        </p:nvPicPr>
        <p:blipFill>
          <a:blip r:embed="rId3"/>
          <a:stretch>
            <a:fillRect/>
          </a:stretch>
        </p:blipFill>
        <p:spPr>
          <a:xfrm>
            <a:off x="8257258" y="4671103"/>
            <a:ext cx="2502884" cy="1625436"/>
          </a:xfrm>
          <a:prstGeom prst="rect">
            <a:avLst/>
          </a:prstGeom>
        </p:spPr>
      </p:pic>
    </p:spTree>
    <p:extLst>
      <p:ext uri="{BB962C8B-B14F-4D97-AF65-F5344CB8AC3E}">
        <p14:creationId xmlns:p14="http://schemas.microsoft.com/office/powerpoint/2010/main" val="3661827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PLASTERING TOOLS</a:t>
            </a:r>
          </a:p>
          <a:p>
            <a:pPr>
              <a:lnSpc>
                <a:spcPct val="150000"/>
              </a:lnSpc>
            </a:pPr>
            <a:r>
              <a:rPr lang="en-GB" sz="2400" dirty="0">
                <a:latin typeface="Arial" panose="020B0604020202020204" pitchFamily="34" charset="0"/>
                <a:cs typeface="Arial" panose="020B0604020202020204" pitchFamily="34" charset="0"/>
              </a:rPr>
              <a:t>Different types of tools for plastering include:</a:t>
            </a:r>
          </a:p>
        </p:txBody>
      </p:sp>
      <p:sp>
        <p:nvSpPr>
          <p:cNvPr id="4" name="Rectangle 3">
            <a:extLst>
              <a:ext uri="{FF2B5EF4-FFF2-40B4-BE49-F238E27FC236}">
                <a16:creationId xmlns:a16="http://schemas.microsoft.com/office/drawing/2014/main" id="{2B41131B-ACA6-4A05-BA61-4824A1523F48}"/>
              </a:ext>
            </a:extLst>
          </p:cNvPr>
          <p:cNvSpPr/>
          <p:nvPr/>
        </p:nvSpPr>
        <p:spPr>
          <a:xfrm>
            <a:off x="809676" y="3009767"/>
            <a:ext cx="11093823" cy="3413563"/>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Plastering trowels;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Hawk or mortar board;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Corner trowels;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Block brush;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Paint brushes;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Jointers;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Cove trowel (mould);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Straight edge; and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Spades.</a:t>
            </a:r>
          </a:p>
          <a:p>
            <a:pPr marL="342900" indent="-342900">
              <a:lnSpc>
                <a:spcPct val="15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247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STONEMASON</a:t>
            </a:r>
          </a:p>
          <a:p>
            <a:pPr>
              <a:lnSpc>
                <a:spcPct val="150000"/>
              </a:lnSpc>
            </a:pPr>
            <a:r>
              <a:rPr lang="en-GB" sz="2400" dirty="0">
                <a:latin typeface="Arial" panose="020B0604020202020204" pitchFamily="34" charset="0"/>
                <a:cs typeface="Arial" panose="020B0604020202020204" pitchFamily="34" charset="0"/>
              </a:rPr>
              <a:t>Different types of tools include:</a:t>
            </a:r>
          </a:p>
        </p:txBody>
      </p:sp>
      <p:sp>
        <p:nvSpPr>
          <p:cNvPr id="4" name="Rectangle 3">
            <a:extLst>
              <a:ext uri="{FF2B5EF4-FFF2-40B4-BE49-F238E27FC236}">
                <a16:creationId xmlns:a16="http://schemas.microsoft.com/office/drawing/2014/main" id="{2B41131B-ACA6-4A05-BA61-4824A1523F48}"/>
              </a:ext>
            </a:extLst>
          </p:cNvPr>
          <p:cNvSpPr/>
          <p:nvPr/>
        </p:nvSpPr>
        <p:spPr>
          <a:xfrm>
            <a:off x="833106" y="3007759"/>
            <a:ext cx="11358894" cy="2793842"/>
          </a:xfrm>
          <a:prstGeom prst="rect">
            <a:avLst/>
          </a:prstGeom>
        </p:spPr>
        <p:txBody>
          <a:bodyPr wrap="square" numCol="3">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Hammers;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Chisels;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Splitting wedges;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Crowbars;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Claw hammer;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Air compressor;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Jackhammer;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Electric angle grinder;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Wheelbarrow;</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Concrete mixer;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Trestles;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Scaffold boards;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Ladders.</a:t>
            </a:r>
          </a:p>
        </p:txBody>
      </p:sp>
    </p:spTree>
    <p:extLst>
      <p:ext uri="{BB962C8B-B14F-4D97-AF65-F5344CB8AC3E}">
        <p14:creationId xmlns:p14="http://schemas.microsoft.com/office/powerpoint/2010/main" val="86317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TILING TOOLS</a:t>
            </a:r>
          </a:p>
          <a:p>
            <a:pPr>
              <a:lnSpc>
                <a:spcPct val="150000"/>
              </a:lnSpc>
            </a:pPr>
            <a:r>
              <a:rPr lang="en-GB" sz="2400" dirty="0">
                <a:latin typeface="Arial" panose="020B0604020202020204" pitchFamily="34" charset="0"/>
                <a:cs typeface="Arial" panose="020B0604020202020204" pitchFamily="34" charset="0"/>
              </a:rPr>
              <a:t>Different types of tools for tiling include:</a:t>
            </a:r>
          </a:p>
        </p:txBody>
      </p:sp>
      <p:sp>
        <p:nvSpPr>
          <p:cNvPr id="4" name="Rectangle 3">
            <a:extLst>
              <a:ext uri="{FF2B5EF4-FFF2-40B4-BE49-F238E27FC236}">
                <a16:creationId xmlns:a16="http://schemas.microsoft.com/office/drawing/2014/main" id="{2B41131B-ACA6-4A05-BA61-4824A1523F48}"/>
              </a:ext>
            </a:extLst>
          </p:cNvPr>
          <p:cNvSpPr/>
          <p:nvPr/>
        </p:nvSpPr>
        <p:spPr>
          <a:xfrm>
            <a:off x="669602" y="3007760"/>
            <a:ext cx="11522398" cy="2239844"/>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Tile cutters;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Tile spacers;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A tile nippers;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Notch trowels;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Metal spreaders;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Pincers;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V-shaped tile drill bit.</a:t>
            </a:r>
          </a:p>
        </p:txBody>
      </p:sp>
    </p:spTree>
    <p:extLst>
      <p:ext uri="{BB962C8B-B14F-4D97-AF65-F5344CB8AC3E}">
        <p14:creationId xmlns:p14="http://schemas.microsoft.com/office/powerpoint/2010/main" val="1146492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5: Tools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TOOL MAINTENANCE</a:t>
            </a:r>
          </a:p>
          <a:p>
            <a:pPr>
              <a:lnSpc>
                <a:spcPct val="150000"/>
              </a:lnSpc>
            </a:pPr>
            <a:r>
              <a:rPr lang="en-GB" sz="2400" dirty="0">
                <a:latin typeface="Arial" panose="020B0604020202020204" pitchFamily="34" charset="0"/>
                <a:cs typeface="Arial" panose="020B0604020202020204" pitchFamily="34" charset="0"/>
              </a:rPr>
              <a:t>Taking care of tools is crucial to maintaining a long-lasting quality for a workman’s equipment. Some important rules for tools are: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Hand tools: Should be wiped clean, sharpened and greased.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Electric tools: Should be properly insulated and not be used in inclement weather or near flammable goods.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Site plant: Equipment should be thoroughly looked after and care should be taken when and where it used.</a:t>
            </a:r>
          </a:p>
        </p:txBody>
      </p:sp>
    </p:spTree>
    <p:extLst>
      <p:ext uri="{BB962C8B-B14F-4D97-AF65-F5344CB8AC3E}">
        <p14:creationId xmlns:p14="http://schemas.microsoft.com/office/powerpoint/2010/main" val="665600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DEFINITION</a:t>
            </a:r>
          </a:p>
          <a:p>
            <a:pPr>
              <a:lnSpc>
                <a:spcPct val="150000"/>
              </a:lnSpc>
            </a:pPr>
            <a:r>
              <a:rPr lang="en-GB" sz="2400" dirty="0">
                <a:latin typeface="Arial" panose="020B0604020202020204" pitchFamily="34" charset="0"/>
                <a:cs typeface="Arial" panose="020B0604020202020204" pitchFamily="34" charset="0"/>
              </a:rPr>
              <a:t>An aggregate is a substance that is mixed with a binder (cement) and a liquid (water) to produce synthetic rock called concrete. Materials that are used for this purpose include sand, gravel, crushed stone, crushed blast-furnace slag and expanded vermiculite, pearlite or Styrofoam pellets or grains.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6: Aggregates</a:t>
            </a:r>
          </a:p>
        </p:txBody>
      </p:sp>
    </p:spTree>
    <p:extLst>
      <p:ext uri="{BB962C8B-B14F-4D97-AF65-F5344CB8AC3E}">
        <p14:creationId xmlns:p14="http://schemas.microsoft.com/office/powerpoint/2010/main" val="3444005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Aggregates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AGGREGATES</a:t>
            </a:r>
          </a:p>
          <a:p>
            <a:pPr>
              <a:lnSpc>
                <a:spcPct val="150000"/>
              </a:lnSpc>
            </a:pPr>
            <a:r>
              <a:rPr lang="en-GB" sz="2400" dirty="0">
                <a:latin typeface="Arial" panose="020B0604020202020204" pitchFamily="34" charset="0"/>
                <a:cs typeface="Arial" panose="020B0604020202020204" pitchFamily="34" charset="0"/>
              </a:rPr>
              <a:t>Aggregates can be divided into two main groups: those used to produce high-density concrete (sand and stone) and those used for low-density concrete. Sand can be obtained from a natural source, such as excavation from a river bed, or manufactured from crusher run material. Stone is the common term for the coarser parts of an aggregate and is taken as any particle larger than 4,75 mm.</a:t>
            </a:r>
          </a:p>
        </p:txBody>
      </p:sp>
    </p:spTree>
    <p:extLst>
      <p:ext uri="{BB962C8B-B14F-4D97-AF65-F5344CB8AC3E}">
        <p14:creationId xmlns:p14="http://schemas.microsoft.com/office/powerpoint/2010/main" val="74543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Wherever a bricklayer and plasterer works, he must take care of his own safety and that of his fellow men around him. It is an established fact that many accidents occur due to negligence, or ignoring the prescribed regulations as posted on signposts, billboards etc, or not following the operating instructions of the company. Bricklaying and plastering is one of the most well-known trades in the country, also known as the “wet” trades.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 Personal safety on site (PPE)</a:t>
            </a:r>
          </a:p>
        </p:txBody>
      </p:sp>
    </p:spTree>
    <p:extLst>
      <p:ext uri="{BB962C8B-B14F-4D97-AF65-F5344CB8AC3E}">
        <p14:creationId xmlns:p14="http://schemas.microsoft.com/office/powerpoint/2010/main" val="3717788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Aggregates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LOW-DENSITY AGGREGATES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Clinker is boiler ash obtained from power stations.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Foamed slag is formed when slag derived from blast furnaces is cooled rapidly by spraying water on it.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Vermiculite lowers the thermal conductivity of concrete.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Polystyrene helps provide bulk without increasing mass. It is a common packaging material.</a:t>
            </a:r>
          </a:p>
        </p:txBody>
      </p:sp>
    </p:spTree>
    <p:extLst>
      <p:ext uri="{BB962C8B-B14F-4D97-AF65-F5344CB8AC3E}">
        <p14:creationId xmlns:p14="http://schemas.microsoft.com/office/powerpoint/2010/main" val="354923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Aggregates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BULKING OR MOISTURE EXPANSION OF SAND</a:t>
            </a:r>
          </a:p>
          <a:p>
            <a:pPr>
              <a:lnSpc>
                <a:spcPct val="150000"/>
              </a:lnSpc>
            </a:pPr>
            <a:r>
              <a:rPr lang="en-GB" sz="2400" dirty="0">
                <a:latin typeface="Arial" panose="020B0604020202020204" pitchFamily="34" charset="0"/>
                <a:cs typeface="Arial" panose="020B0604020202020204" pitchFamily="34" charset="0"/>
              </a:rPr>
              <a:t>An important property of an aggregate is that its volume varies according to its moisture content. If an accurate bulking factor of the specific sand batch is not available, it must be assumed to be 25% per the batch volume and 5% of the mass volume.</a:t>
            </a:r>
          </a:p>
        </p:txBody>
      </p:sp>
      <p:pic>
        <p:nvPicPr>
          <p:cNvPr id="2" name="Picture 1">
            <a:extLst>
              <a:ext uri="{FF2B5EF4-FFF2-40B4-BE49-F238E27FC236}">
                <a16:creationId xmlns:a16="http://schemas.microsoft.com/office/drawing/2014/main" id="{68F50FC8-F41D-4FA5-A30D-867FE86E3777}"/>
              </a:ext>
            </a:extLst>
          </p:cNvPr>
          <p:cNvPicPr>
            <a:picLocks noChangeAspect="1"/>
          </p:cNvPicPr>
          <p:nvPr/>
        </p:nvPicPr>
        <p:blipFill>
          <a:blip r:embed="rId3"/>
          <a:stretch>
            <a:fillRect/>
          </a:stretch>
        </p:blipFill>
        <p:spPr>
          <a:xfrm>
            <a:off x="4058801" y="4326197"/>
            <a:ext cx="5347745" cy="1863303"/>
          </a:xfrm>
          <a:prstGeom prst="rect">
            <a:avLst/>
          </a:prstGeom>
        </p:spPr>
      </p:pic>
    </p:spTree>
    <p:extLst>
      <p:ext uri="{BB962C8B-B14F-4D97-AF65-F5344CB8AC3E}">
        <p14:creationId xmlns:p14="http://schemas.microsoft.com/office/powerpoint/2010/main" val="313650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Aggregates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COMPACTING CONCRETE</a:t>
            </a:r>
          </a:p>
          <a:p>
            <a:pPr>
              <a:lnSpc>
                <a:spcPct val="150000"/>
              </a:lnSpc>
            </a:pPr>
            <a:r>
              <a:rPr lang="en-GB" sz="2400" dirty="0">
                <a:latin typeface="Arial" panose="020B0604020202020204" pitchFamily="34" charset="0"/>
                <a:cs typeface="Arial" panose="020B0604020202020204" pitchFamily="34" charset="0"/>
              </a:rPr>
              <a:t>Compacting concrete mixes should occur as soon as possible after it has been mixed and placed. Compacting by means of vibration may reduce the workability of concrete by segregating the components, which manual compacting does not do.</a:t>
            </a:r>
          </a:p>
        </p:txBody>
      </p:sp>
    </p:spTree>
    <p:extLst>
      <p:ext uri="{BB962C8B-B14F-4D97-AF65-F5344CB8AC3E}">
        <p14:creationId xmlns:p14="http://schemas.microsoft.com/office/powerpoint/2010/main" val="3089366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6: Aggregates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CURING</a:t>
            </a:r>
          </a:p>
          <a:p>
            <a:pPr>
              <a:lnSpc>
                <a:spcPct val="150000"/>
              </a:lnSpc>
            </a:pPr>
            <a:r>
              <a:rPr lang="en-GB" sz="2400" dirty="0">
                <a:latin typeface="Arial" panose="020B0604020202020204" pitchFamily="34" charset="0"/>
                <a:cs typeface="Arial" panose="020B0604020202020204" pitchFamily="34" charset="0"/>
              </a:rPr>
              <a:t>Concrete cures due to a chemical reaction between the water and cement in the mixture. The reaction begins as soon as water is added and only stops once all the cement has been fully hydrated, which may be only years later for concrete to reach its full strength. It is necessary to ensure that it contains sufficient water for the chemical process to be completed.</a:t>
            </a:r>
          </a:p>
        </p:txBody>
      </p:sp>
    </p:spTree>
    <p:extLst>
      <p:ext uri="{BB962C8B-B14F-4D97-AF65-F5344CB8AC3E}">
        <p14:creationId xmlns:p14="http://schemas.microsoft.com/office/powerpoint/2010/main" val="1514596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ORDINARY PORTLAND CEMENT</a:t>
            </a:r>
          </a:p>
          <a:p>
            <a:pPr>
              <a:lnSpc>
                <a:spcPct val="150000"/>
              </a:lnSpc>
            </a:pPr>
            <a:r>
              <a:rPr lang="en-GB" sz="2400" dirty="0">
                <a:latin typeface="Arial" panose="020B0604020202020204" pitchFamily="34" charset="0"/>
                <a:cs typeface="Arial" panose="020B0604020202020204" pitchFamily="34" charset="0"/>
              </a:rPr>
              <a:t>Cement was patented in 1824 by Joseph </a:t>
            </a:r>
            <a:r>
              <a:rPr lang="en-GB" sz="2400" dirty="0" err="1">
                <a:latin typeface="Arial" panose="020B0604020202020204" pitchFamily="34" charset="0"/>
                <a:cs typeface="Arial" panose="020B0604020202020204" pitchFamily="34" charset="0"/>
              </a:rPr>
              <a:t>Aspdin</a:t>
            </a:r>
            <a:r>
              <a:rPr lang="en-GB" sz="2400" dirty="0">
                <a:latin typeface="Arial" panose="020B0604020202020204" pitchFamily="34" charset="0"/>
                <a:cs typeface="Arial" panose="020B0604020202020204" pitchFamily="34" charset="0"/>
              </a:rPr>
              <a:t>, who called it Portland due to its colour. The main ingredients of cement are chalk and clay. Different types of cement include: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7: Cements</a:t>
            </a:r>
          </a:p>
        </p:txBody>
      </p:sp>
      <p:sp>
        <p:nvSpPr>
          <p:cNvPr id="2" name="Rectangle 1">
            <a:extLst>
              <a:ext uri="{FF2B5EF4-FFF2-40B4-BE49-F238E27FC236}">
                <a16:creationId xmlns:a16="http://schemas.microsoft.com/office/drawing/2014/main" id="{C8509CF3-D5B5-41E5-899E-B84308DE9EAD}"/>
              </a:ext>
            </a:extLst>
          </p:cNvPr>
          <p:cNvSpPr/>
          <p:nvPr/>
        </p:nvSpPr>
        <p:spPr>
          <a:xfrm>
            <a:off x="793375" y="4141296"/>
            <a:ext cx="10845053" cy="1685846"/>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Ordinary Portland cement;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Rapid-hardening cement;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Portland blast furnace cement;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Sulphate-resisting Portland cement;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Special Portland cements.</a:t>
            </a:r>
          </a:p>
        </p:txBody>
      </p:sp>
    </p:spTree>
    <p:extLst>
      <p:ext uri="{BB962C8B-B14F-4D97-AF65-F5344CB8AC3E}">
        <p14:creationId xmlns:p14="http://schemas.microsoft.com/office/powerpoint/2010/main" val="1729815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Low-density concrete is that with a density below 1 900 kg/ m³. The special properties of no-fines concrete are that it shrinks very little during hardening or curing (50% less than ordinary concrete) and offers exceptional resistance against the penetration of moisture when used for sublevel floors and exterior walls.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8: Low-density concrete</a:t>
            </a:r>
          </a:p>
        </p:txBody>
      </p:sp>
    </p:spTree>
    <p:extLst>
      <p:ext uri="{BB962C8B-B14F-4D97-AF65-F5344CB8AC3E}">
        <p14:creationId xmlns:p14="http://schemas.microsoft.com/office/powerpoint/2010/main" val="532561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Low-density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ACCELERATORS</a:t>
            </a:r>
          </a:p>
          <a:p>
            <a:pPr>
              <a:lnSpc>
                <a:spcPct val="150000"/>
              </a:lnSpc>
            </a:pPr>
            <a:r>
              <a:rPr lang="en-GB" sz="2400" dirty="0">
                <a:latin typeface="Arial" panose="020B0604020202020204" pitchFamily="34" charset="0"/>
                <a:cs typeface="Arial" panose="020B0604020202020204" pitchFamily="34" charset="0"/>
              </a:rPr>
              <a:t>Accelerators are used where it is necessary to reduce the setting time of concrete. They are used for the following applications: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To counteract the effects of cold weather. </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Formwork can be removed sooner.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 concrete can be subjected to loads sooner.</a:t>
            </a:r>
          </a:p>
        </p:txBody>
      </p:sp>
    </p:spTree>
    <p:extLst>
      <p:ext uri="{BB962C8B-B14F-4D97-AF65-F5344CB8AC3E}">
        <p14:creationId xmlns:p14="http://schemas.microsoft.com/office/powerpoint/2010/main" val="2969995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Low-density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RETARDERS</a:t>
            </a:r>
          </a:p>
          <a:p>
            <a:pPr>
              <a:lnSpc>
                <a:spcPct val="150000"/>
              </a:lnSpc>
            </a:pPr>
            <a:r>
              <a:rPr lang="en-GB" sz="2400" dirty="0">
                <a:latin typeface="Arial" panose="020B0604020202020204" pitchFamily="34" charset="0"/>
                <a:cs typeface="Arial" panose="020B0604020202020204" pitchFamily="34" charset="0"/>
              </a:rPr>
              <a:t>Retarders are used to slow the initial setting rate and are primarily used in hot weather when concrete is inclined to set too quickly for proper hydration. The admixtures extend the hydration period and more water is retained as a result. The concrete remains workable for a longer period, allowing it to be placed and finished while still plastic.</a:t>
            </a:r>
          </a:p>
        </p:txBody>
      </p:sp>
    </p:spTree>
    <p:extLst>
      <p:ext uri="{BB962C8B-B14F-4D97-AF65-F5344CB8AC3E}">
        <p14:creationId xmlns:p14="http://schemas.microsoft.com/office/powerpoint/2010/main" val="4125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Low-density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COLOURED CONCRETE</a:t>
            </a:r>
          </a:p>
          <a:p>
            <a:pPr>
              <a:lnSpc>
                <a:spcPct val="150000"/>
              </a:lnSpc>
            </a:pPr>
            <a:r>
              <a:rPr lang="en-GB" sz="2400" dirty="0">
                <a:latin typeface="Arial" panose="020B0604020202020204" pitchFamily="34" charset="0"/>
                <a:cs typeface="Arial" panose="020B0604020202020204" pitchFamily="34" charset="0"/>
              </a:rPr>
              <a:t>The following are colour-</a:t>
            </a:r>
            <a:r>
              <a:rPr lang="en-GB" sz="2400" dirty="0" err="1">
                <a:latin typeface="Arial" panose="020B0604020202020204" pitchFamily="34" charset="0"/>
                <a:cs typeface="Arial" panose="020B0604020202020204" pitchFamily="34" charset="0"/>
              </a:rPr>
              <a:t>cretes</a:t>
            </a:r>
            <a:r>
              <a:rPr lang="en-GB" sz="2400" dirty="0">
                <a:latin typeface="Arial" panose="020B0604020202020204" pitchFamily="34" charset="0"/>
                <a:cs typeface="Arial" panose="020B0604020202020204" pitchFamily="34" charset="0"/>
              </a:rPr>
              <a:t> most commonly used for concrete: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Pigments;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Chemical colourants;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Paints.</a:t>
            </a:r>
          </a:p>
        </p:txBody>
      </p:sp>
    </p:spTree>
    <p:extLst>
      <p:ext uri="{BB962C8B-B14F-4D97-AF65-F5344CB8AC3E}">
        <p14:creationId xmlns:p14="http://schemas.microsoft.com/office/powerpoint/2010/main" val="685406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8: Low-density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LIME</a:t>
            </a:r>
          </a:p>
          <a:p>
            <a:pPr>
              <a:lnSpc>
                <a:spcPct val="150000"/>
              </a:lnSpc>
            </a:pPr>
            <a:r>
              <a:rPr lang="en-GB" sz="2400" dirty="0">
                <a:latin typeface="Arial" panose="020B0604020202020204" pitchFamily="34" charset="0"/>
                <a:cs typeface="Arial" panose="020B0604020202020204" pitchFamily="34" charset="0"/>
              </a:rPr>
              <a:t>Lime can be divided into the following categories: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Rich or hot (calcium) lime;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Cold lime;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Hydraulic lime;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Dolomite (calcium-magnesium lime);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Hydrated/slaked lime and unslaked/quicklime.</a:t>
            </a:r>
          </a:p>
        </p:txBody>
      </p:sp>
    </p:spTree>
    <p:extLst>
      <p:ext uri="{BB962C8B-B14F-4D97-AF65-F5344CB8AC3E}">
        <p14:creationId xmlns:p14="http://schemas.microsoft.com/office/powerpoint/2010/main" val="2587395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Personal safety on site (PPE)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1131848"/>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PERSONAL PROTECTIVE EQUIPMENT (KNOWN AS PPE)</a:t>
            </a:r>
          </a:p>
          <a:p>
            <a:pPr>
              <a:lnSpc>
                <a:spcPct val="150000"/>
              </a:lnSpc>
            </a:pPr>
            <a:r>
              <a:rPr lang="en-GB" sz="2400" dirty="0">
                <a:latin typeface="Arial" panose="020B0604020202020204" pitchFamily="34" charset="0"/>
                <a:cs typeface="Arial" panose="020B0604020202020204" pitchFamily="34" charset="0"/>
              </a:rPr>
              <a:t>These are essential to be on site:</a:t>
            </a:r>
          </a:p>
        </p:txBody>
      </p:sp>
      <p:pic>
        <p:nvPicPr>
          <p:cNvPr id="2" name="Picture 1">
            <a:extLst>
              <a:ext uri="{FF2B5EF4-FFF2-40B4-BE49-F238E27FC236}">
                <a16:creationId xmlns:a16="http://schemas.microsoft.com/office/drawing/2014/main" id="{F52E347A-CDE4-4A03-BD02-6BBFDD5C52D5}"/>
              </a:ext>
            </a:extLst>
          </p:cNvPr>
          <p:cNvPicPr>
            <a:picLocks noChangeAspect="1"/>
          </p:cNvPicPr>
          <p:nvPr/>
        </p:nvPicPr>
        <p:blipFill>
          <a:blip r:embed="rId3"/>
          <a:stretch>
            <a:fillRect/>
          </a:stretch>
        </p:blipFill>
        <p:spPr>
          <a:xfrm>
            <a:off x="4388010" y="3039764"/>
            <a:ext cx="3388066" cy="2953387"/>
          </a:xfrm>
          <a:prstGeom prst="rect">
            <a:avLst/>
          </a:prstGeom>
        </p:spPr>
      </p:pic>
    </p:spTree>
    <p:extLst>
      <p:ext uri="{BB962C8B-B14F-4D97-AF65-F5344CB8AC3E}">
        <p14:creationId xmlns:p14="http://schemas.microsoft.com/office/powerpoint/2010/main" val="212996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Concrete is an artificially manufactured stone comprising of cement: sand: stone. Concrete plays an important role as the foundation of structures such as for houses, factories, shopping centres, hospitals, fire stations, bridges and reservoirs. Generally speaking, concrete can be divided into dense concrete and low-density concrete.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9: Concrete</a:t>
            </a:r>
          </a:p>
        </p:txBody>
      </p:sp>
    </p:spTree>
    <p:extLst>
      <p:ext uri="{BB962C8B-B14F-4D97-AF65-F5344CB8AC3E}">
        <p14:creationId xmlns:p14="http://schemas.microsoft.com/office/powerpoint/2010/main" val="1543456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CLASSIFICATION AND USES</a:t>
            </a:r>
          </a:p>
          <a:p>
            <a:pPr>
              <a:lnSpc>
                <a:spcPct val="150000"/>
              </a:lnSpc>
            </a:pPr>
            <a:r>
              <a:rPr lang="en-GB" sz="2400" dirty="0">
                <a:latin typeface="Arial" panose="020B0604020202020204" pitchFamily="34" charset="0"/>
                <a:cs typeface="Arial" panose="020B0604020202020204" pitchFamily="34" charset="0"/>
              </a:rPr>
              <a:t>Concrete mix ratios and the size of the aggregate determine the strength of the concrete for a particular component in the concrete structure. The different strength will determine what the concrete is used for.</a:t>
            </a:r>
          </a:p>
        </p:txBody>
      </p:sp>
    </p:spTree>
    <p:extLst>
      <p:ext uri="{BB962C8B-B14F-4D97-AF65-F5344CB8AC3E}">
        <p14:creationId xmlns:p14="http://schemas.microsoft.com/office/powerpoint/2010/main" val="4215679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TESTS</a:t>
            </a:r>
          </a:p>
          <a:p>
            <a:pPr marL="342900"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The slump test </a:t>
            </a:r>
            <a:r>
              <a:rPr lang="en-GB" sz="2400" dirty="0">
                <a:latin typeface="Arial" panose="020B0604020202020204" pitchFamily="34" charset="0"/>
                <a:cs typeface="Arial" panose="020B0604020202020204" pitchFamily="34" charset="0"/>
              </a:rPr>
              <a:t>is used to determine the workability of a specific mix design on site.</a:t>
            </a:r>
          </a:p>
          <a:p>
            <a:pPr marL="342900"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The compaction factor test </a:t>
            </a:r>
            <a:r>
              <a:rPr lang="en-GB" sz="2400" dirty="0">
                <a:latin typeface="Arial" panose="020B0604020202020204" pitchFamily="34" charset="0"/>
                <a:cs typeface="Arial" panose="020B0604020202020204" pitchFamily="34" charset="0"/>
              </a:rPr>
              <a:t>can only be conducted in a laboratory and is especially useful in the manufacturing of precast concrete units.</a:t>
            </a:r>
          </a:p>
          <a:p>
            <a:pPr marL="342900"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Test cubes</a:t>
            </a:r>
            <a:r>
              <a:rPr lang="en-GB" sz="2400" dirty="0">
                <a:latin typeface="Arial" panose="020B0604020202020204" pitchFamily="34" charset="0"/>
                <a:cs typeface="Arial" panose="020B0604020202020204" pitchFamily="34" charset="0"/>
              </a:rPr>
              <a:t> are used to make samples of a batch.</a:t>
            </a:r>
          </a:p>
          <a:p>
            <a:pPr marL="342900" indent="-342900">
              <a:lnSpc>
                <a:spcPct val="150000"/>
              </a:lnSpc>
              <a:buFont typeface="Arial" panose="020B0604020202020204" pitchFamily="34" charset="0"/>
              <a:buChar char="•"/>
            </a:pPr>
            <a:r>
              <a:rPr lang="en-GB" sz="2400" b="1" dirty="0">
                <a:latin typeface="Arial" panose="020B0604020202020204" pitchFamily="34" charset="0"/>
                <a:cs typeface="Arial" panose="020B0604020202020204" pitchFamily="34" charset="0"/>
              </a:rPr>
              <a:t>Tensile tests</a:t>
            </a:r>
            <a:r>
              <a:rPr lang="en-GB" sz="2400" dirty="0">
                <a:latin typeface="Arial" panose="020B0604020202020204" pitchFamily="34" charset="0"/>
                <a:cs typeface="Arial" panose="020B0604020202020204" pitchFamily="34" charset="0"/>
              </a:rPr>
              <a:t> are done by mixing cement with sand to form a mortar paste, ratio of 1 : 3 with a specified amount of water.</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5568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9: Concrete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STEEL REINFORCEMENT IN CONCRETE</a:t>
            </a:r>
          </a:p>
          <a:p>
            <a:pPr>
              <a:lnSpc>
                <a:spcPct val="150000"/>
              </a:lnSpc>
            </a:pPr>
            <a:r>
              <a:rPr lang="en-GB" sz="2400" dirty="0">
                <a:latin typeface="Arial" panose="020B0604020202020204" pitchFamily="34" charset="0"/>
                <a:cs typeface="Arial" panose="020B0604020202020204" pitchFamily="34" charset="0"/>
              </a:rPr>
              <a:t>Reinforcing steel is the structural material used most commonly in civil engineering. There are different types of steel reinforcements: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Mild steel;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Bending steel;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Carbon fibre strips;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High-tensile steel reinforcement and concrete coverage.</a:t>
            </a:r>
          </a:p>
          <a:p>
            <a:pPr>
              <a:lnSpc>
                <a:spcPct val="150000"/>
              </a:lnSpc>
            </a:pPr>
            <a:endParaRPr lang="en-GB"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8123144-1626-418D-A366-7724D0B51690}"/>
              </a:ext>
            </a:extLst>
          </p:cNvPr>
          <p:cNvPicPr>
            <a:picLocks noChangeAspect="1"/>
          </p:cNvPicPr>
          <p:nvPr/>
        </p:nvPicPr>
        <p:blipFill>
          <a:blip r:embed="rId3"/>
          <a:stretch>
            <a:fillRect/>
          </a:stretch>
        </p:blipFill>
        <p:spPr>
          <a:xfrm>
            <a:off x="8845891" y="3886200"/>
            <a:ext cx="2668153" cy="1999426"/>
          </a:xfrm>
          <a:prstGeom prst="rect">
            <a:avLst/>
          </a:prstGeom>
        </p:spPr>
      </p:pic>
    </p:spTree>
    <p:extLst>
      <p:ext uri="{BB962C8B-B14F-4D97-AF65-F5344CB8AC3E}">
        <p14:creationId xmlns:p14="http://schemas.microsoft.com/office/powerpoint/2010/main" val="2155470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LEVELLING</a:t>
            </a:r>
          </a:p>
          <a:p>
            <a:pPr>
              <a:lnSpc>
                <a:spcPct val="150000"/>
              </a:lnSpc>
            </a:pPr>
            <a:r>
              <a:rPr lang="en-GB" sz="2400" dirty="0">
                <a:latin typeface="Arial" panose="020B0604020202020204" pitchFamily="34" charset="0"/>
                <a:cs typeface="Arial" panose="020B0604020202020204" pitchFamily="34" charset="0"/>
              </a:rPr>
              <a:t>Before any levelling can take place, the contractor needs to clean the site of all vegetation, loose stones or any other loose or fixed items which may obstruct the setting out of the building.</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10: Levelling with instruments</a:t>
            </a:r>
          </a:p>
        </p:txBody>
      </p:sp>
    </p:spTree>
    <p:extLst>
      <p:ext uri="{BB962C8B-B14F-4D97-AF65-F5344CB8AC3E}">
        <p14:creationId xmlns:p14="http://schemas.microsoft.com/office/powerpoint/2010/main" val="3913044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DATUM LEVELS</a:t>
            </a:r>
          </a:p>
          <a:p>
            <a:pPr>
              <a:lnSpc>
                <a:spcPct val="150000"/>
              </a:lnSpc>
            </a:pPr>
            <a:r>
              <a:rPr lang="en-GB" sz="2400" dirty="0">
                <a:latin typeface="Arial" panose="020B0604020202020204" pitchFamily="34" charset="0"/>
                <a:cs typeface="Arial" panose="020B0604020202020204" pitchFamily="34" charset="0"/>
              </a:rPr>
              <a:t>Levelling can only take place if the official boundary pegs are available. All street datum levels are obtainable from the local town/city engineer’s department for reference purposes. The site surveyor will establish a datum peg on the site. All reference work will be relayed from this point, such as foundation depths, floor levels.</a:t>
            </a:r>
          </a:p>
        </p:txBody>
      </p:sp>
      <p:pic>
        <p:nvPicPr>
          <p:cNvPr id="2" name="Picture 1">
            <a:extLst>
              <a:ext uri="{FF2B5EF4-FFF2-40B4-BE49-F238E27FC236}">
                <a16:creationId xmlns:a16="http://schemas.microsoft.com/office/drawing/2014/main" id="{235D547B-90E1-4ADF-B279-3A54B77E2452}"/>
              </a:ext>
            </a:extLst>
          </p:cNvPr>
          <p:cNvPicPr>
            <a:picLocks noChangeAspect="1"/>
          </p:cNvPicPr>
          <p:nvPr/>
        </p:nvPicPr>
        <p:blipFill>
          <a:blip r:embed="rId3"/>
          <a:stretch>
            <a:fillRect/>
          </a:stretch>
        </p:blipFill>
        <p:spPr>
          <a:xfrm>
            <a:off x="9182100" y="4663240"/>
            <a:ext cx="1940859" cy="1533810"/>
          </a:xfrm>
          <a:prstGeom prst="rect">
            <a:avLst/>
          </a:prstGeom>
        </p:spPr>
      </p:pic>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Levelling with instruments (continued)</a:t>
            </a:r>
          </a:p>
        </p:txBody>
      </p:sp>
    </p:spTree>
    <p:extLst>
      <p:ext uri="{BB962C8B-B14F-4D97-AF65-F5344CB8AC3E}">
        <p14:creationId xmlns:p14="http://schemas.microsoft.com/office/powerpoint/2010/main" val="779190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7" y="1802775"/>
            <a:ext cx="7098086"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THEODOLITE</a:t>
            </a:r>
          </a:p>
          <a:p>
            <a:pPr>
              <a:lnSpc>
                <a:spcPct val="150000"/>
              </a:lnSpc>
            </a:pPr>
            <a:r>
              <a:rPr lang="en-GB" sz="2400" dirty="0">
                <a:latin typeface="Arial" panose="020B0604020202020204" pitchFamily="34" charset="0"/>
                <a:cs typeface="Arial" panose="020B0604020202020204" pitchFamily="34" charset="0"/>
              </a:rPr>
              <a:t>The theodolite is a very useful instrument to determine if the ground is level and if any of the foundation bottoms need to be stepped. Foundation excavation levels could also be easily determined with the theodolite.</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Levelling with instruments (continued)</a:t>
            </a:r>
          </a:p>
        </p:txBody>
      </p:sp>
      <p:pic>
        <p:nvPicPr>
          <p:cNvPr id="3" name="Picture 2">
            <a:extLst>
              <a:ext uri="{FF2B5EF4-FFF2-40B4-BE49-F238E27FC236}">
                <a16:creationId xmlns:a16="http://schemas.microsoft.com/office/drawing/2014/main" id="{9077C77C-7422-4B3B-96A0-83048D6006CE}"/>
              </a:ext>
            </a:extLst>
          </p:cNvPr>
          <p:cNvPicPr>
            <a:picLocks noChangeAspect="1"/>
          </p:cNvPicPr>
          <p:nvPr/>
        </p:nvPicPr>
        <p:blipFill>
          <a:blip r:embed="rId3"/>
          <a:stretch>
            <a:fillRect/>
          </a:stretch>
        </p:blipFill>
        <p:spPr>
          <a:xfrm>
            <a:off x="7891462" y="2304490"/>
            <a:ext cx="3267075" cy="3581400"/>
          </a:xfrm>
          <a:prstGeom prst="rect">
            <a:avLst/>
          </a:prstGeom>
        </p:spPr>
      </p:pic>
    </p:spTree>
    <p:extLst>
      <p:ext uri="{BB962C8B-B14F-4D97-AF65-F5344CB8AC3E}">
        <p14:creationId xmlns:p14="http://schemas.microsoft.com/office/powerpoint/2010/main" val="10702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642377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SURVEY STAFF</a:t>
            </a:r>
          </a:p>
          <a:p>
            <a:pPr>
              <a:lnSpc>
                <a:spcPct val="150000"/>
              </a:lnSpc>
            </a:pPr>
            <a:r>
              <a:rPr lang="en-GB" sz="2400" dirty="0">
                <a:latin typeface="Arial" panose="020B0604020202020204" pitchFamily="34" charset="0"/>
                <a:cs typeface="Arial" panose="020B0604020202020204" pitchFamily="34" charset="0"/>
              </a:rPr>
              <a:t>The two on the left are the most used on the site. They are known as the “E”-pattern staffs. Each block represents 10 mm. A full “E” equals 50 mm. This makes figure recording easy from a distance by the surveyor.</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Levelling with instruments (continued)</a:t>
            </a:r>
          </a:p>
        </p:txBody>
      </p:sp>
      <p:pic>
        <p:nvPicPr>
          <p:cNvPr id="2" name="Picture 1">
            <a:extLst>
              <a:ext uri="{FF2B5EF4-FFF2-40B4-BE49-F238E27FC236}">
                <a16:creationId xmlns:a16="http://schemas.microsoft.com/office/drawing/2014/main" id="{82CADED9-AD74-4FA5-B587-7D8FA169295F}"/>
              </a:ext>
            </a:extLst>
          </p:cNvPr>
          <p:cNvPicPr>
            <a:picLocks noChangeAspect="1"/>
          </p:cNvPicPr>
          <p:nvPr/>
        </p:nvPicPr>
        <p:blipFill>
          <a:blip r:embed="rId3"/>
          <a:stretch>
            <a:fillRect/>
          </a:stretch>
        </p:blipFill>
        <p:spPr>
          <a:xfrm>
            <a:off x="7217149" y="2388334"/>
            <a:ext cx="4181475" cy="2962275"/>
          </a:xfrm>
          <a:prstGeom prst="rect">
            <a:avLst/>
          </a:prstGeom>
        </p:spPr>
      </p:pic>
    </p:spTree>
    <p:extLst>
      <p:ext uri="{BB962C8B-B14F-4D97-AF65-F5344CB8AC3E}">
        <p14:creationId xmlns:p14="http://schemas.microsoft.com/office/powerpoint/2010/main" val="492239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642377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PROFILES</a:t>
            </a:r>
          </a:p>
          <a:p>
            <a:pPr>
              <a:lnSpc>
                <a:spcPct val="150000"/>
              </a:lnSpc>
            </a:pPr>
            <a:r>
              <a:rPr lang="en-GB" sz="2400" dirty="0">
                <a:latin typeface="Arial" panose="020B0604020202020204" pitchFamily="34" charset="0"/>
                <a:cs typeface="Arial" panose="020B0604020202020204" pitchFamily="34" charset="0"/>
              </a:rPr>
              <a:t>Trench profiles are needed for excavation purposes. The crossbar at each corner profile also indicates to the concreter the width of the foundation, the thickness to the bricklayer and at which point where to start, etc.</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10: Levelling with instruments (continued)</a:t>
            </a:r>
          </a:p>
        </p:txBody>
      </p:sp>
      <p:pic>
        <p:nvPicPr>
          <p:cNvPr id="3" name="Picture 2">
            <a:extLst>
              <a:ext uri="{FF2B5EF4-FFF2-40B4-BE49-F238E27FC236}">
                <a16:creationId xmlns:a16="http://schemas.microsoft.com/office/drawing/2014/main" id="{2F60BC41-7BBB-488D-A070-D5675E6AD285}"/>
              </a:ext>
            </a:extLst>
          </p:cNvPr>
          <p:cNvPicPr>
            <a:picLocks noChangeAspect="1"/>
          </p:cNvPicPr>
          <p:nvPr/>
        </p:nvPicPr>
        <p:blipFill>
          <a:blip r:embed="rId3"/>
          <a:stretch>
            <a:fillRect/>
          </a:stretch>
        </p:blipFill>
        <p:spPr>
          <a:xfrm>
            <a:off x="7399149" y="2319433"/>
            <a:ext cx="3999475" cy="3264562"/>
          </a:xfrm>
          <a:prstGeom prst="rect">
            <a:avLst/>
          </a:prstGeom>
        </p:spPr>
      </p:pic>
    </p:spTree>
    <p:extLst>
      <p:ext uri="{BB962C8B-B14F-4D97-AF65-F5344CB8AC3E}">
        <p14:creationId xmlns:p14="http://schemas.microsoft.com/office/powerpoint/2010/main" val="1513989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FUNCTION OF THE FOUNDATION</a:t>
            </a:r>
          </a:p>
          <a:p>
            <a:pPr>
              <a:lnSpc>
                <a:spcPct val="150000"/>
              </a:lnSpc>
            </a:pPr>
            <a:r>
              <a:rPr lang="en-GB" sz="2400" dirty="0">
                <a:latin typeface="Arial" panose="020B0604020202020204" pitchFamily="34" charset="0"/>
                <a:cs typeface="Arial" panose="020B0604020202020204" pitchFamily="34" charset="0"/>
              </a:rPr>
              <a:t>The foundation is the base on which an entire building construction or superstructure rests. Concrete foundations, irrespective of type, are primarily cast in trenches to distribute the load placed upon them evenly and to anchor the structure in firm ground.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11: Foundations</a:t>
            </a:r>
          </a:p>
        </p:txBody>
      </p:sp>
    </p:spTree>
    <p:extLst>
      <p:ext uri="{BB962C8B-B14F-4D97-AF65-F5344CB8AC3E}">
        <p14:creationId xmlns:p14="http://schemas.microsoft.com/office/powerpoint/2010/main" val="3656649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Personal safety on site (PPE)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EMPLOYER</a:t>
            </a:r>
          </a:p>
          <a:p>
            <a:pPr>
              <a:lnSpc>
                <a:spcPct val="150000"/>
              </a:lnSpc>
            </a:pPr>
            <a:r>
              <a:rPr lang="en-GB" sz="2400" dirty="0">
                <a:latin typeface="Arial" panose="020B0604020202020204" pitchFamily="34" charset="0"/>
                <a:cs typeface="Arial" panose="020B0604020202020204" pitchFamily="34" charset="0"/>
              </a:rPr>
              <a:t>The employer, occupier or user shall provide free of charge, and maintain in good conditions adequate protective clothing and appliances, including, where necessary, overalls, footwear, gloves, hard hats, goggles, protective ointment, and so on, to any person working in his/her employment.</a:t>
            </a:r>
          </a:p>
        </p:txBody>
      </p:sp>
    </p:spTree>
    <p:extLst>
      <p:ext uri="{BB962C8B-B14F-4D97-AF65-F5344CB8AC3E}">
        <p14:creationId xmlns:p14="http://schemas.microsoft.com/office/powerpoint/2010/main" val="11259207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703505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TYPES OF FOUNDATIONS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Mass strip foundations on which houses are built;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Reinforced strip foundations helps to support and suit heavier loads;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Pile foundations are similar to concrete columns.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Foundations (continued)</a:t>
            </a:r>
          </a:p>
        </p:txBody>
      </p:sp>
      <p:pic>
        <p:nvPicPr>
          <p:cNvPr id="2" name="Picture 1">
            <a:extLst>
              <a:ext uri="{FF2B5EF4-FFF2-40B4-BE49-F238E27FC236}">
                <a16:creationId xmlns:a16="http://schemas.microsoft.com/office/drawing/2014/main" id="{50778BCA-36F4-4AD7-8A82-D3CF0ED37CBA}"/>
              </a:ext>
            </a:extLst>
          </p:cNvPr>
          <p:cNvPicPr>
            <a:picLocks noChangeAspect="1"/>
          </p:cNvPicPr>
          <p:nvPr/>
        </p:nvPicPr>
        <p:blipFill>
          <a:blip r:embed="rId3"/>
          <a:stretch>
            <a:fillRect/>
          </a:stretch>
        </p:blipFill>
        <p:spPr>
          <a:xfrm>
            <a:off x="7588624" y="2434887"/>
            <a:ext cx="3810000" cy="2809875"/>
          </a:xfrm>
          <a:prstGeom prst="rect">
            <a:avLst/>
          </a:prstGeom>
        </p:spPr>
      </p:pic>
    </p:spTree>
    <p:extLst>
      <p:ext uri="{BB962C8B-B14F-4D97-AF65-F5344CB8AC3E}">
        <p14:creationId xmlns:p14="http://schemas.microsoft.com/office/powerpoint/2010/main" val="3220280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FOUNDATION STEPS</a:t>
            </a:r>
          </a:p>
          <a:p>
            <a:pPr>
              <a:lnSpc>
                <a:spcPct val="150000"/>
              </a:lnSpc>
            </a:pPr>
            <a:r>
              <a:rPr lang="en-GB" sz="2400" dirty="0">
                <a:latin typeface="Arial" panose="020B0604020202020204" pitchFamily="34" charset="0"/>
                <a:cs typeface="Arial" panose="020B0604020202020204" pitchFamily="34" charset="0"/>
              </a:rPr>
              <a:t>Foundations are generally not level across a sloping area, but are cast in sections and referred to as a stepped foundation. The rise of each step should be at least three brick courses, and under each step the foundation is strengthened by increasing the thickness of the next section to 450 mm.</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Foundations (continued)</a:t>
            </a:r>
          </a:p>
        </p:txBody>
      </p:sp>
    </p:spTree>
    <p:extLst>
      <p:ext uri="{BB962C8B-B14F-4D97-AF65-F5344CB8AC3E}">
        <p14:creationId xmlns:p14="http://schemas.microsoft.com/office/powerpoint/2010/main" val="3061126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BLINDING</a:t>
            </a:r>
          </a:p>
          <a:p>
            <a:pPr>
              <a:lnSpc>
                <a:spcPct val="150000"/>
              </a:lnSpc>
            </a:pPr>
            <a:r>
              <a:rPr lang="en-GB" sz="2400" dirty="0">
                <a:latin typeface="Arial" panose="020B0604020202020204" pitchFamily="34" charset="0"/>
                <a:cs typeface="Arial" panose="020B0604020202020204" pitchFamily="34" charset="0"/>
              </a:rPr>
              <a:t>This refers to a layer of dense concrete, cast over the entire surface of a building. It should be at least 150 mm thick and placed below ground level to seal the entire building and prevent rising damp or moisture.</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Foundations (continued)</a:t>
            </a:r>
          </a:p>
        </p:txBody>
      </p:sp>
    </p:spTree>
    <p:extLst>
      <p:ext uri="{BB962C8B-B14F-4D97-AF65-F5344CB8AC3E}">
        <p14:creationId xmlns:p14="http://schemas.microsoft.com/office/powerpoint/2010/main" val="404252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FOUNDATION WALL</a:t>
            </a:r>
          </a:p>
          <a:p>
            <a:pPr>
              <a:lnSpc>
                <a:spcPct val="150000"/>
              </a:lnSpc>
            </a:pPr>
            <a:r>
              <a:rPr lang="en-GB" sz="2400" dirty="0">
                <a:latin typeface="Arial" panose="020B0604020202020204" pitchFamily="34" charset="0"/>
                <a:cs typeface="Arial" panose="020B0604020202020204" pitchFamily="34" charset="0"/>
              </a:rPr>
              <a:t>The brickwork from foundation to floor level is referred to as the substructure. According to local regulations, floor levels must be at least 150 mm above the natural ground level surrounding the building. When suspended floors are used, the minimum height of the foundation walls must be 450 mm in order to make provision for ventilation. The brick footing course forms part of the foundation.</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Foundations (continued)</a:t>
            </a:r>
          </a:p>
        </p:txBody>
      </p:sp>
    </p:spTree>
    <p:extLst>
      <p:ext uri="{BB962C8B-B14F-4D97-AF65-F5344CB8AC3E}">
        <p14:creationId xmlns:p14="http://schemas.microsoft.com/office/powerpoint/2010/main" val="22877973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FOUNDATION PLINTH</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This provides a solid base for the main wall and is always wider than the wall itself.</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serves as a damp-proofing barrier that prevents moisture from seeping under the building from surrounding soil.</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It is designed to bear solid concrete as well as timber suspended floors.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Foundations (continued)</a:t>
            </a:r>
          </a:p>
        </p:txBody>
      </p:sp>
    </p:spTree>
    <p:extLst>
      <p:ext uri="{BB962C8B-B14F-4D97-AF65-F5344CB8AC3E}">
        <p14:creationId xmlns:p14="http://schemas.microsoft.com/office/powerpoint/2010/main" val="3354398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SLEEPER PIERS AND SLEEPER WALL</a:t>
            </a:r>
          </a:p>
          <a:p>
            <a:pPr>
              <a:lnSpc>
                <a:spcPct val="150000"/>
              </a:lnSpc>
            </a:pPr>
            <a:r>
              <a:rPr lang="en-GB" sz="2400" dirty="0">
                <a:latin typeface="Arial" panose="020B0604020202020204" pitchFamily="34" charset="0"/>
                <a:cs typeface="Arial" panose="020B0604020202020204" pitchFamily="34" charset="0"/>
              </a:rPr>
              <a:t>When timber floors are laid, the floor joists need to be supported by sleeper piers. Square piers or pillars are built for this purpose. Whenever the room width or length is very wide, a sleeper wall with foundations is cast instead of piers. Sleeper walls are normally built with gaps and provided with a reasonable hole along for an artisan to crawl through to do maintenance work or to get rid of unwanted swarms of bees.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Foundations (continued)</a:t>
            </a:r>
          </a:p>
        </p:txBody>
      </p:sp>
    </p:spTree>
    <p:extLst>
      <p:ext uri="{BB962C8B-B14F-4D97-AF65-F5344CB8AC3E}">
        <p14:creationId xmlns:p14="http://schemas.microsoft.com/office/powerpoint/2010/main" val="3874044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ANT GUARDS</a:t>
            </a:r>
          </a:p>
          <a:p>
            <a:pPr>
              <a:lnSpc>
                <a:spcPct val="150000"/>
              </a:lnSpc>
            </a:pPr>
            <a:r>
              <a:rPr lang="en-GB" sz="2400" dirty="0">
                <a:latin typeface="Arial" panose="020B0604020202020204" pitchFamily="34" charset="0"/>
                <a:cs typeface="Arial" panose="020B0604020202020204" pitchFamily="34" charset="0"/>
              </a:rPr>
              <a:t>Ant guards are fixed to the inside of exterior walls, as well as around the piers and sides of the sleeper wall. Ant guards are made of 2 mm galvanised sheets, approximately 40 mm in a bent section, which is built in between the brickwork. Any ants/termites coming from the soil below the building cannot get around the ant guard. </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11: Foundations (continued)</a:t>
            </a:r>
          </a:p>
        </p:txBody>
      </p:sp>
    </p:spTree>
    <p:extLst>
      <p:ext uri="{BB962C8B-B14F-4D97-AF65-F5344CB8AC3E}">
        <p14:creationId xmlns:p14="http://schemas.microsoft.com/office/powerpoint/2010/main" val="3122725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purpose of damp-proofing, also known as waterproofing, is to prevent moisture from penetrating buildings, water from escaping reservoirs, sealing of structures against seepage of water into concrete bridges, tunnels and brick walls.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12: Waterproofing</a:t>
            </a:r>
          </a:p>
        </p:txBody>
      </p:sp>
    </p:spTree>
    <p:extLst>
      <p:ext uri="{BB962C8B-B14F-4D97-AF65-F5344CB8AC3E}">
        <p14:creationId xmlns:p14="http://schemas.microsoft.com/office/powerpoint/2010/main" val="1224103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DPC AT FOUNDATIONS</a:t>
            </a:r>
          </a:p>
          <a:p>
            <a:pPr>
              <a:lnSpc>
                <a:spcPct val="150000"/>
              </a:lnSpc>
            </a:pPr>
            <a:r>
              <a:rPr lang="en-GB" sz="2400" dirty="0">
                <a:latin typeface="Arial" panose="020B0604020202020204" pitchFamily="34" charset="0"/>
                <a:cs typeface="Arial" panose="020B0604020202020204" pitchFamily="34" charset="0"/>
              </a:rPr>
              <a:t>The risk of having any dampness above DPC foundation level causes timber floors to rot, floor coverings to lift and paint to peel from walls. </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Waterproofing (continued)</a:t>
            </a:r>
          </a:p>
        </p:txBody>
      </p:sp>
      <p:pic>
        <p:nvPicPr>
          <p:cNvPr id="2" name="Picture 1">
            <a:extLst>
              <a:ext uri="{FF2B5EF4-FFF2-40B4-BE49-F238E27FC236}">
                <a16:creationId xmlns:a16="http://schemas.microsoft.com/office/drawing/2014/main" id="{834A2753-A569-432A-B710-8707362CF4C5}"/>
              </a:ext>
            </a:extLst>
          </p:cNvPr>
          <p:cNvPicPr>
            <a:picLocks noChangeAspect="1"/>
          </p:cNvPicPr>
          <p:nvPr/>
        </p:nvPicPr>
        <p:blipFill>
          <a:blip r:embed="rId3"/>
          <a:stretch>
            <a:fillRect/>
          </a:stretch>
        </p:blipFill>
        <p:spPr>
          <a:xfrm>
            <a:off x="3957942" y="3601319"/>
            <a:ext cx="4371975" cy="2482393"/>
          </a:xfrm>
          <a:prstGeom prst="rect">
            <a:avLst/>
          </a:prstGeom>
        </p:spPr>
      </p:pic>
    </p:spTree>
    <p:extLst>
      <p:ext uri="{BB962C8B-B14F-4D97-AF65-F5344CB8AC3E}">
        <p14:creationId xmlns:p14="http://schemas.microsoft.com/office/powerpoint/2010/main" val="443573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WEATHER DRIP AT DOORS, WINDOW-SILLS</a:t>
            </a:r>
          </a:p>
          <a:p>
            <a:pPr>
              <a:lnSpc>
                <a:spcPct val="150000"/>
              </a:lnSpc>
            </a:pPr>
            <a:r>
              <a:rPr lang="en-GB" sz="2400" dirty="0">
                <a:latin typeface="Arial" panose="020B0604020202020204" pitchFamily="34" charset="0"/>
                <a:cs typeface="Arial" panose="020B0604020202020204" pitchFamily="34" charset="0"/>
              </a:rPr>
              <a:t>The necessary care must be taken to brick-in a reliable type of DPC underneath all window-sills to counteract any water seepage to the interior. A brass weather bar is normally inserted into the sill to prevent rainwater from blowing in.</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Waterproofing (continued)</a:t>
            </a:r>
          </a:p>
        </p:txBody>
      </p:sp>
    </p:spTree>
    <p:extLst>
      <p:ext uri="{BB962C8B-B14F-4D97-AF65-F5344CB8AC3E}">
        <p14:creationId xmlns:p14="http://schemas.microsoft.com/office/powerpoint/2010/main" val="3505810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Personal safety on site (PPE)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OVERALLS</a:t>
            </a:r>
          </a:p>
          <a:p>
            <a:pPr>
              <a:lnSpc>
                <a:spcPct val="150000"/>
              </a:lnSpc>
            </a:pPr>
            <a:r>
              <a:rPr lang="en-GB" sz="2400" dirty="0">
                <a:latin typeface="Arial" panose="020B0604020202020204" pitchFamily="34" charset="0"/>
                <a:cs typeface="Arial" panose="020B0604020202020204" pitchFamily="34" charset="0"/>
              </a:rPr>
              <a:t>Any form of work is labour intensive, with the result that the body needs to be protected against any exterior mishaps. When wearing a well-designed overall for a specific task to protect the body, see to it that it is clean and fits properly. A shabby outfit can spoil the image of yourself and the name of the company which you represent.</a:t>
            </a:r>
          </a:p>
        </p:txBody>
      </p:sp>
    </p:spTree>
    <p:extLst>
      <p:ext uri="{BB962C8B-B14F-4D97-AF65-F5344CB8AC3E}">
        <p14:creationId xmlns:p14="http://schemas.microsoft.com/office/powerpoint/2010/main" val="2135296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ROOF CEILINGS</a:t>
            </a:r>
          </a:p>
          <a:p>
            <a:pPr>
              <a:lnSpc>
                <a:spcPct val="150000"/>
              </a:lnSpc>
            </a:pPr>
            <a:r>
              <a:rPr lang="en-GB" sz="2400" dirty="0">
                <a:latin typeface="Arial" panose="020B0604020202020204" pitchFamily="34" charset="0"/>
                <a:cs typeface="Arial" panose="020B0604020202020204" pitchFamily="34" charset="0"/>
              </a:rPr>
              <a:t>Long-span, flat-slope roofs (less than 10°), such as IBR- and corrugated iron sheeting, tend to cause severe stains to ceiling materials below, due to trickling water drops (vapour) from above during winter months. To avoid this, ceilings such as Rhino board and knotty pine need to have a proper waterproof underlay membrane or isolation material to counteract this problem above the ceilings.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Waterproofing (continued)</a:t>
            </a:r>
          </a:p>
        </p:txBody>
      </p:sp>
    </p:spTree>
    <p:extLst>
      <p:ext uri="{BB962C8B-B14F-4D97-AF65-F5344CB8AC3E}">
        <p14:creationId xmlns:p14="http://schemas.microsoft.com/office/powerpoint/2010/main" val="3967580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LEAKING ROOF GUTTERS</a:t>
            </a:r>
          </a:p>
          <a:p>
            <a:pPr>
              <a:lnSpc>
                <a:spcPct val="150000"/>
              </a:lnSpc>
            </a:pPr>
            <a:r>
              <a:rPr lang="en-GB" sz="2400" dirty="0">
                <a:latin typeface="Arial" panose="020B0604020202020204" pitchFamily="34" charset="0"/>
                <a:cs typeface="Arial" panose="020B0604020202020204" pitchFamily="34" charset="0"/>
              </a:rPr>
              <a:t>A leaking gutter, without a fascia board, is another form of wetting the outside walls by penetrating mortar joints during inclement weather conditions.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Waterproofing (continued)</a:t>
            </a:r>
          </a:p>
        </p:txBody>
      </p:sp>
    </p:spTree>
    <p:extLst>
      <p:ext uri="{BB962C8B-B14F-4D97-AF65-F5344CB8AC3E}">
        <p14:creationId xmlns:p14="http://schemas.microsoft.com/office/powerpoint/2010/main" val="1630084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LEAKING GARDEN TAPS AND SEWERAGE LINES</a:t>
            </a:r>
          </a:p>
          <a:p>
            <a:pPr>
              <a:lnSpc>
                <a:spcPct val="150000"/>
              </a:lnSpc>
            </a:pPr>
            <a:r>
              <a:rPr lang="en-GB" sz="2400" dirty="0">
                <a:latin typeface="Arial" panose="020B0604020202020204" pitchFamily="34" charset="0"/>
                <a:cs typeface="Arial" panose="020B0604020202020204" pitchFamily="34" charset="0"/>
              </a:rPr>
              <a:t>Both of these are sometimes overlooked whenever a damp situation arises close to the foundation walls. The seepage to floor slabs and walls causes walls to crack and foundation corners to sag, etc. A good sign is when brick walls at corners tend to crack at an angle of 45° upwards.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Waterproofing (continued)</a:t>
            </a:r>
          </a:p>
        </p:txBody>
      </p:sp>
    </p:spTree>
    <p:extLst>
      <p:ext uri="{BB962C8B-B14F-4D97-AF65-F5344CB8AC3E}">
        <p14:creationId xmlns:p14="http://schemas.microsoft.com/office/powerpoint/2010/main" val="26351548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ROOFS</a:t>
            </a:r>
          </a:p>
          <a:p>
            <a:pPr>
              <a:lnSpc>
                <a:spcPct val="150000"/>
              </a:lnSpc>
            </a:pPr>
            <a:r>
              <a:rPr lang="en-GB" sz="2400" dirty="0">
                <a:latin typeface="Arial" panose="020B0604020202020204" pitchFamily="34" charset="0"/>
                <a:cs typeface="Arial" panose="020B0604020202020204" pitchFamily="34" charset="0"/>
              </a:rPr>
              <a:t>Damaged membrane sealants allow moisture to penetrate the roof with disastrous consequences. For decades, traditional materials such as paints, </a:t>
            </a:r>
            <a:r>
              <a:rPr lang="en-GB" sz="2400" dirty="0" err="1">
                <a:latin typeface="Arial" panose="020B0604020202020204" pitchFamily="34" charset="0"/>
                <a:cs typeface="Arial" panose="020B0604020202020204" pitchFamily="34" charset="0"/>
              </a:rPr>
              <a:t>malthoid</a:t>
            </a:r>
            <a:r>
              <a:rPr lang="en-GB" sz="2400" dirty="0">
                <a:latin typeface="Arial" panose="020B0604020202020204" pitchFamily="34" charset="0"/>
                <a:cs typeface="Arial" panose="020B0604020202020204" pitchFamily="34" charset="0"/>
              </a:rPr>
              <a:t>, epoxies, fibreglass, vinyl and polyurea have been used as waterproofing solutions to counteract seepage. From experience, it is proved that most of these problems are related to poor design factors of the roof slope and not proper sealing off projections or abutments, such as parapet and chimney flashings, etc.</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Waterproofing (continued)</a:t>
            </a:r>
          </a:p>
        </p:txBody>
      </p:sp>
    </p:spTree>
    <p:extLst>
      <p:ext uri="{BB962C8B-B14F-4D97-AF65-F5344CB8AC3E}">
        <p14:creationId xmlns:p14="http://schemas.microsoft.com/office/powerpoint/2010/main" val="2560749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TANKING</a:t>
            </a:r>
          </a:p>
          <a:p>
            <a:pPr>
              <a:lnSpc>
                <a:spcPct val="150000"/>
              </a:lnSpc>
            </a:pPr>
            <a:r>
              <a:rPr lang="en-GB" sz="2400" dirty="0">
                <a:latin typeface="Arial" panose="020B0604020202020204" pitchFamily="34" charset="0"/>
                <a:cs typeface="Arial" panose="020B0604020202020204" pitchFamily="34" charset="0"/>
              </a:rPr>
              <a:t>Tanking is a method of damp-proofing a basement. The layer of waterproofing between the concrete foundation and the subfloor must be carefully linked to the vertical layer, which is plastered onto the interior of the wall. In this way, water cannot penetrate the building from below or from the sides.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12: Waterproofing (continued)</a:t>
            </a:r>
          </a:p>
        </p:txBody>
      </p:sp>
    </p:spTree>
    <p:extLst>
      <p:ext uri="{BB962C8B-B14F-4D97-AF65-F5344CB8AC3E}">
        <p14:creationId xmlns:p14="http://schemas.microsoft.com/office/powerpoint/2010/main" val="30820579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The word “brick” describes a rectangular block of clay that has been baked to form a durable, homogenous unit. When bricks are laid in courses with mortar to bind them, they form strong units that can carry large loads. The art of brickwork lies in using mortar to join a number of bricks in various kinds of overlapping patterns in layers to form homogenous units that can carry large loads without disintegrating.</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13: Brick courses</a:t>
            </a:r>
          </a:p>
        </p:txBody>
      </p:sp>
    </p:spTree>
    <p:extLst>
      <p:ext uri="{BB962C8B-B14F-4D97-AF65-F5344CB8AC3E}">
        <p14:creationId xmlns:p14="http://schemas.microsoft.com/office/powerpoint/2010/main" val="2666424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TECHNICAL TERMS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Bed: The under-surface of a brick that rests on the layer of mortar.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Brickbat: Any part of a brick that is cut or broken lengthwise. It can be a half-brick, quarter-brick, etc.</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Stretcher: A brick with its 220 × 75 mm side horizontal and its face parallel to the wall face.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Header: A brick with its 110 × 75 mm head parallel to the wall face.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Frog: A depression or hole in the broad surface of the brick.</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3792316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BONDING</a:t>
            </a:r>
          </a:p>
          <a:p>
            <a:pPr>
              <a:lnSpc>
                <a:spcPct val="150000"/>
              </a:lnSpc>
            </a:pPr>
            <a:r>
              <a:rPr lang="en-GB" sz="2400" dirty="0">
                <a:latin typeface="Arial" panose="020B0604020202020204" pitchFamily="34" charset="0"/>
                <a:cs typeface="Arial" panose="020B0604020202020204" pitchFamily="34" charset="0"/>
              </a:rPr>
              <a:t>Bonding refers to the practice of laying bricks to overlap in such a way that no vertical joint coincides or aligns in any two consecutive courses. The overlaps should be as large as possible but never less than a quarter of the brick length. There are different methods of bonding, such as stretcher bonds, header bonds, English bonds, and Flemish bonds. </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2461943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WALL WITH CORNERS AND JUNCTIONS</a:t>
            </a:r>
          </a:p>
          <a:p>
            <a:pPr>
              <a:lnSpc>
                <a:spcPct val="150000"/>
              </a:lnSpc>
            </a:pPr>
            <a:r>
              <a:rPr lang="en-GB" sz="2400" dirty="0">
                <a:latin typeface="Arial" panose="020B0604020202020204" pitchFamily="34" charset="0"/>
                <a:cs typeface="Arial" panose="020B0604020202020204" pitchFamily="34" charset="0"/>
              </a:rPr>
              <a:t>Most buildings, except round ones, have corners where bonding becomes problematic. To draw the corners, two lines are drawn at a right angle. The corner brick is marked and the outlines marked accordingly. The corner laid in English bond shows clearly that a queen closer is ALWAYS laid adjacent to the quoin. If there is a stopped end, another queen closer will be laid in order to preserve the bond up to where the wall terminates at the top.</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1651984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BUTTRESSES</a:t>
            </a:r>
          </a:p>
          <a:p>
            <a:pPr>
              <a:lnSpc>
                <a:spcPct val="150000"/>
              </a:lnSpc>
            </a:pPr>
            <a:r>
              <a:rPr lang="en-GB" sz="2400" dirty="0">
                <a:latin typeface="Arial" panose="020B0604020202020204" pitchFamily="34" charset="0"/>
                <a:cs typeface="Arial" panose="020B0604020202020204" pitchFamily="34" charset="0"/>
              </a:rPr>
              <a:t>A buttress, also known as attached piers, is built to strengthen the wall. Sometimes it is cast in concrete, in which case it is tapered to the top.</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2551379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Personal safety on site (PPE)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FOOTWEAR</a:t>
            </a:r>
          </a:p>
          <a:p>
            <a:pPr>
              <a:lnSpc>
                <a:spcPct val="150000"/>
              </a:lnSpc>
            </a:pPr>
            <a:r>
              <a:rPr lang="en-GB" sz="2400" dirty="0">
                <a:latin typeface="Arial" panose="020B0604020202020204" pitchFamily="34" charset="0"/>
                <a:cs typeface="Arial" panose="020B0604020202020204" pitchFamily="34" charset="0"/>
              </a:rPr>
              <a:t>Footwear is very important. Footwear may protect your feet against skidding on a slippery floor or in muddy areas where building operations are in progress. Care must also be taken not to wear footwear with nails where petroleum or explosive works are.</a:t>
            </a:r>
          </a:p>
        </p:txBody>
      </p:sp>
    </p:spTree>
    <p:extLst>
      <p:ext uri="{BB962C8B-B14F-4D97-AF65-F5344CB8AC3E}">
        <p14:creationId xmlns:p14="http://schemas.microsoft.com/office/powerpoint/2010/main" val="3556380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JOINTING AND POINTING</a:t>
            </a:r>
          </a:p>
          <a:p>
            <a:pPr>
              <a:lnSpc>
                <a:spcPct val="150000"/>
              </a:lnSpc>
            </a:pPr>
            <a:r>
              <a:rPr lang="en-GB" sz="2400" dirty="0">
                <a:latin typeface="Arial" panose="020B0604020202020204" pitchFamily="34" charset="0"/>
                <a:cs typeface="Arial" panose="020B0604020202020204" pitchFamily="34" charset="0"/>
              </a:rPr>
              <a:t>The finishing of joints between bricks while brickwork is in progress is called jointing. Pointing refers to the finishing of joints of existing walls, but these joints are scraped out and filled with mortar.</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842442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THE FUNCTION OF WALLS</a:t>
            </a:r>
          </a:p>
          <a:p>
            <a:pPr>
              <a:lnSpc>
                <a:spcPct val="150000"/>
              </a:lnSpc>
            </a:pPr>
            <a:r>
              <a:rPr lang="en-GB" sz="2400" dirty="0">
                <a:latin typeface="Arial" panose="020B0604020202020204" pitchFamily="34" charset="0"/>
                <a:cs typeface="Arial" panose="020B0604020202020204" pitchFamily="34" charset="0"/>
              </a:rPr>
              <a:t>Walls are in place to give privacy, insulate, and protect people and their belongings against any harsh weather conditions or other strange elements.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3334626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EXTERIOR INFLUENCES</a:t>
            </a:r>
          </a:p>
          <a:p>
            <a:pPr>
              <a:lnSpc>
                <a:spcPct val="150000"/>
              </a:lnSpc>
            </a:pPr>
            <a:r>
              <a:rPr lang="en-GB" sz="2400" dirty="0">
                <a:latin typeface="Arial" panose="020B0604020202020204" pitchFamily="34" charset="0"/>
                <a:cs typeface="Arial" panose="020B0604020202020204" pitchFamily="34" charset="0"/>
              </a:rPr>
              <a:t>Resistance to dampness is necessary to prevent serious defects in a building. </a:t>
            </a:r>
          </a:p>
          <a:p>
            <a:pPr>
              <a:lnSpc>
                <a:spcPct val="150000"/>
              </a:lnSpc>
            </a:pPr>
            <a:r>
              <a:rPr lang="en-GB" sz="2400" dirty="0">
                <a:latin typeface="Arial" panose="020B0604020202020204" pitchFamily="34" charset="0"/>
                <a:cs typeface="Arial" panose="020B0604020202020204" pitchFamily="34" charset="0"/>
              </a:rPr>
              <a:t>Thermal insulation serves many purposes, such as preventing heat loss in a building. Proper insulation ensures comfort and prevents any unnecessary condensation inside the building. Sound insulation helps to absorb noise and assist with sound reduction. Fire resistance is a necessary safety precaution.</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33039279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901837"/>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MANUFACTURING CLAY BRICKS</a:t>
            </a:r>
          </a:p>
          <a:p>
            <a:pPr>
              <a:lnSpc>
                <a:spcPct val="150000"/>
              </a:lnSpc>
            </a:pPr>
            <a:r>
              <a:rPr lang="en-GB" sz="2400" dirty="0">
                <a:latin typeface="Arial" panose="020B0604020202020204" pitchFamily="34" charset="0"/>
                <a:cs typeface="Arial" panose="020B0604020202020204" pitchFamily="34" charset="0"/>
              </a:rPr>
              <a:t>Bricks are popular for domestic construction work as they are available in a variety of colours and finishes to cater for different tastes. Different types of bricks include: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Common stock bricks;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Face bricks;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Efflorescence.</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2239638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MANUFACTURING OF FIRECLAY BRICKS</a:t>
            </a:r>
          </a:p>
          <a:p>
            <a:pPr>
              <a:lnSpc>
                <a:spcPct val="150000"/>
              </a:lnSpc>
            </a:pPr>
            <a:r>
              <a:rPr lang="en-GB" sz="2400" dirty="0">
                <a:latin typeface="Arial" panose="020B0604020202020204" pitchFamily="34" charset="0"/>
                <a:cs typeface="Arial" panose="020B0604020202020204" pitchFamily="34" charset="0"/>
              </a:rPr>
              <a:t>Firebricks or refractory bricks are manufactured to withstand extreme heat, hence, the laying and manufacturing processes differ from those used for common bricks.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19108706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CONCRETE HOLLOW BLOCK MAKING</a:t>
            </a:r>
          </a:p>
          <a:p>
            <a:pPr>
              <a:lnSpc>
                <a:spcPct val="150000"/>
              </a:lnSpc>
            </a:pPr>
            <a:r>
              <a:rPr lang="en-GB" sz="2400" dirty="0">
                <a:latin typeface="Arial" panose="020B0604020202020204" pitchFamily="34" charset="0"/>
                <a:cs typeface="Arial" panose="020B0604020202020204" pitchFamily="34" charset="0"/>
              </a:rPr>
              <a:t>A variety of materials could be used as aggregates for block making. The choice of material will depend on the type of block that is required. It is essential to do the necessary research to choose the correct material. The most commonly used aggregate for block making consists of hard, durable, clean river sand with cement.</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6056139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PLASTERWORK</a:t>
            </a:r>
          </a:p>
          <a:p>
            <a:pPr>
              <a:lnSpc>
                <a:spcPct val="150000"/>
              </a:lnSpc>
            </a:pPr>
            <a:r>
              <a:rPr lang="en-GB" sz="2400" dirty="0">
                <a:latin typeface="Arial" panose="020B0604020202020204" pitchFamily="34" charset="0"/>
                <a:cs typeface="Arial" panose="020B0604020202020204" pitchFamily="34" charset="0"/>
              </a:rPr>
              <a:t>The main function of plaster is to provide water resistance and also decorate the wall, when painted with different colour schemes. Plastering refers to the mixture of cement and plastering sand or other material that is applied to the surface of the wall to provide a neat, waterproof finish.</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13: Brick courses (continued)</a:t>
            </a:r>
          </a:p>
        </p:txBody>
      </p:sp>
    </p:spTree>
    <p:extLst>
      <p:ext uri="{BB962C8B-B14F-4D97-AF65-F5344CB8AC3E}">
        <p14:creationId xmlns:p14="http://schemas.microsoft.com/office/powerpoint/2010/main" val="1605509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CLASSIFICATION OF ARCHES</a:t>
            </a:r>
          </a:p>
          <a:p>
            <a:pPr>
              <a:lnSpc>
                <a:spcPct val="150000"/>
              </a:lnSpc>
            </a:pPr>
            <a:r>
              <a:rPr lang="en-GB" sz="2400" dirty="0">
                <a:latin typeface="Arial" panose="020B0604020202020204" pitchFamily="34" charset="0"/>
                <a:cs typeface="Arial" panose="020B0604020202020204" pitchFamily="34" charset="0"/>
              </a:rPr>
              <a:t>Common bricks are used in the construction of rough arches, i.e. the arch will be plastered. Specially cut or tapered </a:t>
            </a:r>
            <a:r>
              <a:rPr lang="en-GB" sz="2400" dirty="0" err="1">
                <a:latin typeface="Arial" panose="020B0604020202020204" pitchFamily="34" charset="0"/>
                <a:cs typeface="Arial" panose="020B0604020202020204" pitchFamily="34" charset="0"/>
              </a:rPr>
              <a:t>voussoirs</a:t>
            </a:r>
            <a:r>
              <a:rPr lang="en-GB" sz="2400" dirty="0">
                <a:latin typeface="Arial" panose="020B0604020202020204" pitchFamily="34" charset="0"/>
                <a:cs typeface="Arial" panose="020B0604020202020204" pitchFamily="34" charset="0"/>
              </a:rPr>
              <a:t> or tapered face bricks are used in the construction of gauged arches.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14: Arches</a:t>
            </a:r>
          </a:p>
        </p:txBody>
      </p:sp>
    </p:spTree>
    <p:extLst>
      <p:ext uri="{BB962C8B-B14F-4D97-AF65-F5344CB8AC3E}">
        <p14:creationId xmlns:p14="http://schemas.microsoft.com/office/powerpoint/2010/main" val="12421898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SOLDIER-BRICK ARCHES</a:t>
            </a:r>
          </a:p>
          <a:p>
            <a:pPr>
              <a:lnSpc>
                <a:spcPct val="150000"/>
              </a:lnSpc>
            </a:pPr>
            <a:r>
              <a:rPr lang="en-GB" sz="2400" dirty="0">
                <a:latin typeface="Arial" panose="020B0604020202020204" pitchFamily="34" charset="0"/>
                <a:cs typeface="Arial" panose="020B0604020202020204" pitchFamily="34" charset="0"/>
              </a:rPr>
              <a:t>Soldier-brick arches are actually lintels that are constructed using bricks laid on end in soldier course with a stretcher face (110 mm × 75 mm) showing. </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Arches (continued)</a:t>
            </a:r>
          </a:p>
        </p:txBody>
      </p:sp>
      <p:pic>
        <p:nvPicPr>
          <p:cNvPr id="2" name="Picture 1">
            <a:extLst>
              <a:ext uri="{FF2B5EF4-FFF2-40B4-BE49-F238E27FC236}">
                <a16:creationId xmlns:a16="http://schemas.microsoft.com/office/drawing/2014/main" id="{F1B0F244-CA24-4FAD-93CE-A121262E120E}"/>
              </a:ext>
            </a:extLst>
          </p:cNvPr>
          <p:cNvPicPr>
            <a:picLocks noChangeAspect="1"/>
          </p:cNvPicPr>
          <p:nvPr/>
        </p:nvPicPr>
        <p:blipFill>
          <a:blip r:embed="rId3"/>
          <a:stretch>
            <a:fillRect/>
          </a:stretch>
        </p:blipFill>
        <p:spPr>
          <a:xfrm>
            <a:off x="3996042" y="3557982"/>
            <a:ext cx="4295775" cy="2686050"/>
          </a:xfrm>
          <a:prstGeom prst="rect">
            <a:avLst/>
          </a:prstGeom>
        </p:spPr>
      </p:pic>
    </p:spTree>
    <p:extLst>
      <p:ext uri="{BB962C8B-B14F-4D97-AF65-F5344CB8AC3E}">
        <p14:creationId xmlns:p14="http://schemas.microsoft.com/office/powerpoint/2010/main" val="41782978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1685846"/>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FLAT-GAUGE ARCH</a:t>
            </a:r>
          </a:p>
          <a:p>
            <a:pPr>
              <a:lnSpc>
                <a:spcPct val="150000"/>
              </a:lnSpc>
            </a:pPr>
            <a:r>
              <a:rPr lang="en-GB" sz="2400" dirty="0">
                <a:latin typeface="Arial" panose="020B0604020202020204" pitchFamily="34" charset="0"/>
                <a:cs typeface="Arial" panose="020B0604020202020204" pitchFamily="34" charset="0"/>
              </a:rPr>
              <a:t>The flat-gauge arch is made of rubbed (shaped) bricks or custom-made bricks roughly shaped to fit the arch.</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Arches (continued)</a:t>
            </a:r>
          </a:p>
        </p:txBody>
      </p:sp>
      <p:pic>
        <p:nvPicPr>
          <p:cNvPr id="3" name="Picture 2">
            <a:extLst>
              <a:ext uri="{FF2B5EF4-FFF2-40B4-BE49-F238E27FC236}">
                <a16:creationId xmlns:a16="http://schemas.microsoft.com/office/drawing/2014/main" id="{1306731D-F11C-48F6-9F14-16C99C7C6B5F}"/>
              </a:ext>
            </a:extLst>
          </p:cNvPr>
          <p:cNvPicPr>
            <a:picLocks noChangeAspect="1"/>
          </p:cNvPicPr>
          <p:nvPr/>
        </p:nvPicPr>
        <p:blipFill>
          <a:blip r:embed="rId3"/>
          <a:stretch>
            <a:fillRect/>
          </a:stretch>
        </p:blipFill>
        <p:spPr>
          <a:xfrm>
            <a:off x="4309778" y="3568230"/>
            <a:ext cx="3668305" cy="2629215"/>
          </a:xfrm>
          <a:prstGeom prst="rect">
            <a:avLst/>
          </a:prstGeom>
        </p:spPr>
      </p:pic>
    </p:spTree>
    <p:extLst>
      <p:ext uri="{BB962C8B-B14F-4D97-AF65-F5344CB8AC3E}">
        <p14:creationId xmlns:p14="http://schemas.microsoft.com/office/powerpoint/2010/main" val="137658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Personal safety on site (PPE)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GLOVES</a:t>
            </a:r>
          </a:p>
          <a:p>
            <a:pPr>
              <a:lnSpc>
                <a:spcPct val="150000"/>
              </a:lnSpc>
            </a:pPr>
            <a:r>
              <a:rPr lang="en-GB" sz="2400" dirty="0">
                <a:latin typeface="Arial" panose="020B0604020202020204" pitchFamily="34" charset="0"/>
                <a:cs typeface="Arial" panose="020B0604020202020204" pitchFamily="34" charset="0"/>
              </a:rPr>
              <a:t>Your hands are tools to assist you in carrying out a specific job; therefore, do not risk your hands and fingers by handling any loose, splintered scaffold boards or wet steel tubular scaffold equipment or similar dangerous objects without gloves.</a:t>
            </a:r>
          </a:p>
        </p:txBody>
      </p:sp>
    </p:spTree>
    <p:extLst>
      <p:ext uri="{BB962C8B-B14F-4D97-AF65-F5344CB8AC3E}">
        <p14:creationId xmlns:p14="http://schemas.microsoft.com/office/powerpoint/2010/main" val="42156515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SEMICIRCULAR ARCH</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Arches (continued)</a:t>
            </a:r>
          </a:p>
        </p:txBody>
      </p:sp>
      <p:pic>
        <p:nvPicPr>
          <p:cNvPr id="2" name="Picture 1">
            <a:extLst>
              <a:ext uri="{FF2B5EF4-FFF2-40B4-BE49-F238E27FC236}">
                <a16:creationId xmlns:a16="http://schemas.microsoft.com/office/drawing/2014/main" id="{773AEA01-B3B6-4D04-8D28-5E4DEC0454E3}"/>
              </a:ext>
            </a:extLst>
          </p:cNvPr>
          <p:cNvPicPr>
            <a:picLocks noChangeAspect="1"/>
          </p:cNvPicPr>
          <p:nvPr/>
        </p:nvPicPr>
        <p:blipFill>
          <a:blip r:embed="rId3"/>
          <a:stretch>
            <a:fillRect/>
          </a:stretch>
        </p:blipFill>
        <p:spPr>
          <a:xfrm>
            <a:off x="3788782" y="2860456"/>
            <a:ext cx="4586521" cy="2973106"/>
          </a:xfrm>
          <a:prstGeom prst="rect">
            <a:avLst/>
          </a:prstGeom>
        </p:spPr>
      </p:pic>
    </p:spTree>
    <p:extLst>
      <p:ext uri="{BB962C8B-B14F-4D97-AF65-F5344CB8AC3E}">
        <p14:creationId xmlns:p14="http://schemas.microsoft.com/office/powerpoint/2010/main" val="3385735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57785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SEGMENTAL ARCH</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Arches (continued)</a:t>
            </a:r>
          </a:p>
        </p:txBody>
      </p:sp>
      <p:pic>
        <p:nvPicPr>
          <p:cNvPr id="3" name="Picture 2">
            <a:extLst>
              <a:ext uri="{FF2B5EF4-FFF2-40B4-BE49-F238E27FC236}">
                <a16:creationId xmlns:a16="http://schemas.microsoft.com/office/drawing/2014/main" id="{3DCEE0BD-BA62-45A3-9952-391063A5DB6D}"/>
              </a:ext>
            </a:extLst>
          </p:cNvPr>
          <p:cNvPicPr>
            <a:picLocks noChangeAspect="1"/>
          </p:cNvPicPr>
          <p:nvPr/>
        </p:nvPicPr>
        <p:blipFill>
          <a:blip r:embed="rId3"/>
          <a:stretch>
            <a:fillRect/>
          </a:stretch>
        </p:blipFill>
        <p:spPr>
          <a:xfrm>
            <a:off x="4086225" y="2691438"/>
            <a:ext cx="4019550" cy="3533775"/>
          </a:xfrm>
          <a:prstGeom prst="rect">
            <a:avLst/>
          </a:prstGeom>
        </p:spPr>
      </p:pic>
    </p:spTree>
    <p:extLst>
      <p:ext uri="{BB962C8B-B14F-4D97-AF65-F5344CB8AC3E}">
        <p14:creationId xmlns:p14="http://schemas.microsoft.com/office/powerpoint/2010/main" val="9362720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ARCHES ABOVE AIR-BRICKS ARCH</a:t>
            </a:r>
          </a:p>
          <a:p>
            <a:pPr>
              <a:lnSpc>
                <a:spcPct val="150000"/>
              </a:lnSpc>
            </a:pPr>
            <a:r>
              <a:rPr lang="en-GB" sz="2400" dirty="0">
                <a:latin typeface="Arial" panose="020B0604020202020204" pitchFamily="34" charset="0"/>
                <a:cs typeface="Arial" panose="020B0604020202020204" pitchFamily="34" charset="0"/>
              </a:rPr>
              <a:t>Air-bricks or ventilators are built in to circulate air underneath timber suspended floors. Care must, however, be taken that the air-brick is not built in upside down upon the DPC layer.</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14: Arches (continued)</a:t>
            </a:r>
          </a:p>
        </p:txBody>
      </p:sp>
      <p:pic>
        <p:nvPicPr>
          <p:cNvPr id="2" name="Picture 1">
            <a:extLst>
              <a:ext uri="{FF2B5EF4-FFF2-40B4-BE49-F238E27FC236}">
                <a16:creationId xmlns:a16="http://schemas.microsoft.com/office/drawing/2014/main" id="{E1271C06-0DC6-4564-BFC9-57ACED14C22D}"/>
              </a:ext>
            </a:extLst>
          </p:cNvPr>
          <p:cNvPicPr>
            <a:picLocks noChangeAspect="1"/>
          </p:cNvPicPr>
          <p:nvPr/>
        </p:nvPicPr>
        <p:blipFill>
          <a:blip r:embed="rId3"/>
          <a:stretch>
            <a:fillRect/>
          </a:stretch>
        </p:blipFill>
        <p:spPr>
          <a:xfrm>
            <a:off x="6267450" y="3860858"/>
            <a:ext cx="4712684" cy="2267294"/>
          </a:xfrm>
          <a:prstGeom prst="rect">
            <a:avLst/>
          </a:prstGeom>
        </p:spPr>
      </p:pic>
    </p:spTree>
    <p:extLst>
      <p:ext uri="{BB962C8B-B14F-4D97-AF65-F5344CB8AC3E}">
        <p14:creationId xmlns:p14="http://schemas.microsoft.com/office/powerpoint/2010/main" val="20777606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PRODUCTIVITY</a:t>
            </a:r>
          </a:p>
          <a:p>
            <a:pPr>
              <a:lnSpc>
                <a:spcPct val="150000"/>
              </a:lnSpc>
            </a:pPr>
            <a:r>
              <a:rPr lang="en-GB" sz="2400" dirty="0">
                <a:latin typeface="Arial" panose="020B0604020202020204" pitchFamily="34" charset="0"/>
                <a:cs typeface="Arial" panose="020B0604020202020204" pitchFamily="34" charset="0"/>
              </a:rPr>
              <a:t>Productivity is based on a team effort. If all goods are delivered as required on time, and work progresses as planned according to the bar chart, with no bad weather conditions or negative influences from other sources, the project could be handed over on time.</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15: Economics</a:t>
            </a:r>
          </a:p>
        </p:txBody>
      </p:sp>
    </p:spTree>
    <p:extLst>
      <p:ext uri="{BB962C8B-B14F-4D97-AF65-F5344CB8AC3E}">
        <p14:creationId xmlns:p14="http://schemas.microsoft.com/office/powerpoint/2010/main" val="35337340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PROFIT</a:t>
            </a:r>
          </a:p>
          <a:p>
            <a:pPr>
              <a:lnSpc>
                <a:spcPct val="150000"/>
              </a:lnSpc>
            </a:pPr>
            <a:r>
              <a:rPr lang="en-GB" sz="2400" dirty="0">
                <a:latin typeface="Arial" panose="020B0604020202020204" pitchFamily="34" charset="0"/>
                <a:cs typeface="Arial" panose="020B0604020202020204" pitchFamily="34" charset="0"/>
              </a:rPr>
              <a:t>To establish a company, it needs large capital investment to get it off the ground. The labour force should be productive to ensure a good turnover to bring about a flourishing company in years to come. The first objective should be to have a good bookkeeping system and an experienced estimator for quotation purposes, otherwise the company may go insolvent.</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15: Economics (continued)</a:t>
            </a:r>
          </a:p>
        </p:txBody>
      </p:sp>
    </p:spTree>
    <p:extLst>
      <p:ext uri="{BB962C8B-B14F-4D97-AF65-F5344CB8AC3E}">
        <p14:creationId xmlns:p14="http://schemas.microsoft.com/office/powerpoint/2010/main" val="34096947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LOSS</a:t>
            </a:r>
          </a:p>
          <a:p>
            <a:pPr>
              <a:lnSpc>
                <a:spcPct val="150000"/>
              </a:lnSpc>
            </a:pPr>
            <a:r>
              <a:rPr lang="en-GB" sz="2400" dirty="0">
                <a:latin typeface="Arial" panose="020B0604020202020204" pitchFamily="34" charset="0"/>
                <a:cs typeface="Arial" panose="020B0604020202020204" pitchFamily="34" charset="0"/>
              </a:rPr>
              <a:t>Loss can be attributed to many factors, even if the company employs the best accountant in charge of the auditing system. Factors that may influence shortfalls or losses are:</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15: Economics (continued)</a:t>
            </a:r>
          </a:p>
        </p:txBody>
      </p:sp>
      <p:sp>
        <p:nvSpPr>
          <p:cNvPr id="2" name="Rectangle 1">
            <a:extLst>
              <a:ext uri="{FF2B5EF4-FFF2-40B4-BE49-F238E27FC236}">
                <a16:creationId xmlns:a16="http://schemas.microsoft.com/office/drawing/2014/main" id="{793B7058-D09F-4534-AE86-9D9CE38CE033}"/>
              </a:ext>
            </a:extLst>
          </p:cNvPr>
          <p:cNvSpPr/>
          <p:nvPr/>
        </p:nvSpPr>
        <p:spPr>
          <a:xfrm>
            <a:off x="793376" y="3949656"/>
            <a:ext cx="10312774" cy="2239844"/>
          </a:xfrm>
          <a:prstGeom prst="rect">
            <a:avLst/>
          </a:prstGeom>
        </p:spPr>
        <p:txBody>
          <a:bodyPr wrap="square" numCol="2">
            <a:spAutoFit/>
          </a:bodyPr>
          <a:lstStyle/>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Labour force;</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Theft;</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Strikes;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Market conditions;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Weather conditions;</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Stock exchange fluctuations;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Company estimates.</a:t>
            </a:r>
          </a:p>
        </p:txBody>
      </p:sp>
    </p:spTree>
    <p:extLst>
      <p:ext uri="{BB962C8B-B14F-4D97-AF65-F5344CB8AC3E}">
        <p14:creationId xmlns:p14="http://schemas.microsoft.com/office/powerpoint/2010/main" val="1776668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2793842"/>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INTRODUCTION</a:t>
            </a:r>
          </a:p>
          <a:p>
            <a:pPr>
              <a:lnSpc>
                <a:spcPct val="150000"/>
              </a:lnSpc>
            </a:pPr>
            <a:r>
              <a:rPr lang="en-GB" sz="2400" dirty="0">
                <a:latin typeface="Arial" panose="020B0604020202020204" pitchFamily="34" charset="0"/>
                <a:cs typeface="Arial" panose="020B0604020202020204" pitchFamily="34" charset="0"/>
              </a:rPr>
              <a:t>Masonry refers to the use of rock or stone to construct walls and other structures. Natural stone or artificial (cast) stone can be used. Natural stone can be used in its natural form or cut and/or dressed into more regular blocks.</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16: Masonry</a:t>
            </a:r>
          </a:p>
        </p:txBody>
      </p:sp>
    </p:spTree>
    <p:extLst>
      <p:ext uri="{BB962C8B-B14F-4D97-AF65-F5344CB8AC3E}">
        <p14:creationId xmlns:p14="http://schemas.microsoft.com/office/powerpoint/2010/main" val="24770593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701108" cy="2239844"/>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MOULDINGS</a:t>
            </a:r>
          </a:p>
          <a:p>
            <a:pPr>
              <a:lnSpc>
                <a:spcPct val="150000"/>
              </a:lnSpc>
            </a:pPr>
            <a:r>
              <a:rPr lang="en-GB" sz="2400" dirty="0">
                <a:latin typeface="Arial" panose="020B0604020202020204" pitchFamily="34" charset="0"/>
                <a:cs typeface="Arial" panose="020B0604020202020204" pitchFamily="34" charset="0"/>
              </a:rPr>
              <a:t>Mouldings are used in bricklaying and plasterwork for:</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Decorative purposes; and</a:t>
            </a:r>
          </a:p>
          <a:p>
            <a:pPr marL="342900" indent="-342900">
              <a:lnSpc>
                <a:spcPct val="150000"/>
              </a:lnSpc>
              <a:buFont typeface="Arial" panose="020B0604020202020204" pitchFamily="34" charset="0"/>
              <a:buChar char="•"/>
            </a:pPr>
            <a:r>
              <a:rPr lang="en-GB" sz="2400" dirty="0">
                <a:latin typeface="Arial" panose="020B0604020202020204" pitchFamily="34" charset="0"/>
                <a:cs typeface="Arial" panose="020B0604020202020204" pitchFamily="34" charset="0"/>
              </a:rPr>
              <a:t>Concealing joints.</a:t>
            </a:r>
          </a:p>
        </p:txBody>
      </p:sp>
      <p:sp>
        <p:nvSpPr>
          <p:cNvPr id="10" name="TextBox 9">
            <a:extLst>
              <a:ext uri="{FF2B5EF4-FFF2-40B4-BE49-F238E27FC236}">
                <a16:creationId xmlns:a16="http://schemas.microsoft.com/office/drawing/2014/main" id="{756B03A2-68A6-484B-ADFC-6098511161CF}"/>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16: Masonry (continued)</a:t>
            </a:r>
          </a:p>
        </p:txBody>
      </p:sp>
    </p:spTree>
    <p:extLst>
      <p:ext uri="{BB962C8B-B14F-4D97-AF65-F5344CB8AC3E}">
        <p14:creationId xmlns:p14="http://schemas.microsoft.com/office/powerpoint/2010/main" val="19098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3" name="Rectangle 12">
            <a:extLst>
              <a:ext uri="{FF2B5EF4-FFF2-40B4-BE49-F238E27FC236}">
                <a16:creationId xmlns:a16="http://schemas.microsoft.com/office/drawing/2014/main" id="{10263B4C-A81D-4191-97B2-8862E2CB37E6}"/>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7BA99E4-F4F5-8D43-A38A-E11589EDCD02}"/>
              </a:ext>
            </a:extLst>
          </p:cNvPr>
          <p:cNvSpPr txBox="1"/>
          <p:nvPr/>
        </p:nvSpPr>
        <p:spPr>
          <a:xfrm>
            <a:off x="669602" y="668500"/>
            <a:ext cx="10824882" cy="461665"/>
          </a:xfrm>
          <a:prstGeom prst="rect">
            <a:avLst/>
          </a:prstGeom>
          <a:noFill/>
        </p:spPr>
        <p:txBody>
          <a:bodyPr wrap="square" rtlCol="0">
            <a:spAutoFit/>
          </a:bodyPr>
          <a:lstStyle/>
          <a:p>
            <a:pPr algn="r"/>
            <a:r>
              <a:rPr lang="en-GB" sz="2400" b="1" dirty="0">
                <a:latin typeface="Arial" panose="020B0604020202020204" pitchFamily="34" charset="0"/>
                <a:cs typeface="Arial" panose="020B0604020202020204" pitchFamily="34" charset="0"/>
              </a:rPr>
              <a:t>Module 1: Personal safety on site (PPE) (continued)</a:t>
            </a:r>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3347840"/>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HARD HATS</a:t>
            </a:r>
          </a:p>
          <a:p>
            <a:pPr>
              <a:lnSpc>
                <a:spcPct val="150000"/>
              </a:lnSpc>
            </a:pPr>
            <a:r>
              <a:rPr lang="en-GB" sz="2400" dirty="0">
                <a:latin typeface="Arial" panose="020B0604020202020204" pitchFamily="34" charset="0"/>
                <a:cs typeface="Arial" panose="020B0604020202020204" pitchFamily="34" charset="0"/>
              </a:rPr>
              <a:t>A hard hat is prescribed by most building, civil, and allied groups to be worn on a construction site. Failing this requirement, can bring about heavy penalties for those who do not abide by the regulations, as prescribed by the safety and health Acts. Different coloured hats can help identify different jobs and positions on site.</a:t>
            </a:r>
          </a:p>
        </p:txBody>
      </p:sp>
    </p:spTree>
    <p:extLst>
      <p:ext uri="{BB962C8B-B14F-4D97-AF65-F5344CB8AC3E}">
        <p14:creationId xmlns:p14="http://schemas.microsoft.com/office/powerpoint/2010/main" val="1781667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C44349-E095-B640-BA77-F8550B225BD3}"/>
              </a:ext>
            </a:extLst>
          </p:cNvPr>
          <p:cNvPicPr>
            <a:picLocks noChangeAspect="1"/>
          </p:cNvPicPr>
          <p:nvPr/>
        </p:nvPicPr>
        <p:blipFill>
          <a:blip r:embed="rId2"/>
          <a:stretch>
            <a:fillRect/>
          </a:stretch>
        </p:blipFill>
        <p:spPr>
          <a:xfrm>
            <a:off x="11712389" y="6361876"/>
            <a:ext cx="382221" cy="461850"/>
          </a:xfrm>
          <a:prstGeom prst="rect">
            <a:avLst/>
          </a:prstGeom>
        </p:spPr>
      </p:pic>
      <p:sp>
        <p:nvSpPr>
          <p:cNvPr id="11" name="TextBox 10">
            <a:extLst>
              <a:ext uri="{FF2B5EF4-FFF2-40B4-BE49-F238E27FC236}">
                <a16:creationId xmlns:a16="http://schemas.microsoft.com/office/drawing/2014/main" id="{B47845E2-B490-9D4D-9BD0-54D563609FEE}"/>
              </a:ext>
            </a:extLst>
          </p:cNvPr>
          <p:cNvSpPr txBox="1"/>
          <p:nvPr/>
        </p:nvSpPr>
        <p:spPr>
          <a:xfrm>
            <a:off x="0" y="6418535"/>
            <a:ext cx="8820472" cy="338554"/>
          </a:xfrm>
          <a:prstGeom prst="rect">
            <a:avLst/>
          </a:prstGeom>
          <a:noFill/>
        </p:spPr>
        <p:txBody>
          <a:bodyPr wrap="square" rtlCol="0">
            <a:spAutoFit/>
          </a:bodyPr>
          <a:lstStyle/>
          <a:p>
            <a:r>
              <a:rPr lang="en-ZA" sz="1600" dirty="0">
                <a:solidFill>
                  <a:schemeClr val="bg1"/>
                </a:solidFill>
              </a:rPr>
              <a:t>www.futuremanagers.com</a:t>
            </a:r>
          </a:p>
        </p:txBody>
      </p:sp>
      <p:sp>
        <p:nvSpPr>
          <p:cNvPr id="15" name="Rectangle 14">
            <a:extLst>
              <a:ext uri="{FF2B5EF4-FFF2-40B4-BE49-F238E27FC236}">
                <a16:creationId xmlns:a16="http://schemas.microsoft.com/office/drawing/2014/main" id="{09DBDF20-6C58-4C10-890E-E99404A4841A}"/>
              </a:ext>
            </a:extLst>
          </p:cNvPr>
          <p:cNvSpPr/>
          <p:nvPr/>
        </p:nvSpPr>
        <p:spPr>
          <a:xfrm>
            <a:off x="544605" y="544606"/>
            <a:ext cx="11093824" cy="5768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4A32270A-B0A3-794E-ABA3-38B5164546B2}"/>
              </a:ext>
            </a:extLst>
          </p:cNvPr>
          <p:cNvSpPr txBox="1"/>
          <p:nvPr/>
        </p:nvSpPr>
        <p:spPr>
          <a:xfrm>
            <a:off x="793376" y="1802775"/>
            <a:ext cx="10596283" cy="4455835"/>
          </a:xfrm>
          <a:prstGeom prst="rect">
            <a:avLst/>
          </a:prstGeom>
          <a:noFill/>
        </p:spPr>
        <p:txBody>
          <a:bodyPr wrap="square" rtlCol="0">
            <a:spAutoFit/>
          </a:bodyPr>
          <a:lstStyle/>
          <a:p>
            <a:pPr>
              <a:lnSpc>
                <a:spcPct val="150000"/>
              </a:lnSpc>
            </a:pPr>
            <a:r>
              <a:rPr lang="en-GB" sz="2400" b="1" dirty="0">
                <a:solidFill>
                  <a:schemeClr val="accent2"/>
                </a:solidFill>
                <a:latin typeface="Arial" panose="020B0604020202020204" pitchFamily="34" charset="0"/>
                <a:cs typeface="Arial" panose="020B0604020202020204" pitchFamily="34" charset="0"/>
              </a:rPr>
              <a:t>SAFE HANDLING AND PREPARATION OF EQUIPMENT</a:t>
            </a:r>
          </a:p>
          <a:p>
            <a:pPr>
              <a:lnSpc>
                <a:spcPct val="150000"/>
              </a:lnSpc>
            </a:pPr>
            <a:r>
              <a:rPr lang="en-GB" sz="2400" dirty="0">
                <a:latin typeface="Arial" panose="020B0604020202020204" pitchFamily="34" charset="0"/>
                <a:cs typeface="Arial" panose="020B0604020202020204" pitchFamily="34" charset="0"/>
              </a:rPr>
              <a:t>All </a:t>
            </a:r>
            <a:r>
              <a:rPr lang="en-GB" sz="2400" b="1" dirty="0">
                <a:latin typeface="Arial" panose="020B0604020202020204" pitchFamily="34" charset="0"/>
                <a:cs typeface="Arial" panose="020B0604020202020204" pitchFamily="34" charset="0"/>
              </a:rPr>
              <a:t>steel trestles </a:t>
            </a:r>
            <a:r>
              <a:rPr lang="en-GB" sz="2400" dirty="0">
                <a:latin typeface="Arial" panose="020B0604020202020204" pitchFamily="34" charset="0"/>
                <a:cs typeface="Arial" panose="020B0604020202020204" pitchFamily="34" charset="0"/>
              </a:rPr>
              <a:t>must be properly stacked while not in use. When </a:t>
            </a:r>
            <a:r>
              <a:rPr lang="en-GB" sz="2400" b="1" dirty="0">
                <a:latin typeface="Arial" panose="020B0604020202020204" pitchFamily="34" charset="0"/>
                <a:cs typeface="Arial" panose="020B0604020202020204" pitchFamily="34" charset="0"/>
              </a:rPr>
              <a:t>scaffold boards</a:t>
            </a:r>
            <a:r>
              <a:rPr lang="en-GB" sz="2400" dirty="0">
                <a:latin typeface="Arial" panose="020B0604020202020204" pitchFamily="34" charset="0"/>
                <a:cs typeface="Arial" panose="020B0604020202020204" pitchFamily="34" charset="0"/>
              </a:rPr>
              <a:t> need to be moved from the yard storage, make sure you have an assistant to help carry the long boards to their destination. All </a:t>
            </a:r>
            <a:r>
              <a:rPr lang="en-GB" sz="2400" b="1" dirty="0">
                <a:latin typeface="Arial" panose="020B0604020202020204" pitchFamily="34" charset="0"/>
                <a:cs typeface="Arial" panose="020B0604020202020204" pitchFamily="34" charset="0"/>
              </a:rPr>
              <a:t>wheelbarrows</a:t>
            </a:r>
            <a:r>
              <a:rPr lang="en-GB" sz="2400" dirty="0">
                <a:latin typeface="Arial" panose="020B0604020202020204" pitchFamily="34" charset="0"/>
                <a:cs typeface="Arial" panose="020B0604020202020204" pitchFamily="34" charset="0"/>
              </a:rPr>
              <a:t> must be parked nose down at night-time and properly chained together to avoid any losses. </a:t>
            </a:r>
            <a:r>
              <a:rPr lang="en-GB" sz="2400" b="1" dirty="0">
                <a:latin typeface="Arial" panose="020B0604020202020204" pitchFamily="34" charset="0"/>
                <a:cs typeface="Arial" panose="020B0604020202020204" pitchFamily="34" charset="0"/>
              </a:rPr>
              <a:t>Aluminium step-ladders </a:t>
            </a:r>
            <a:r>
              <a:rPr lang="en-GB" sz="2400" dirty="0">
                <a:latin typeface="Arial" panose="020B0604020202020204" pitchFamily="34" charset="0"/>
                <a:cs typeface="Arial" panose="020B0604020202020204" pitchFamily="34" charset="0"/>
              </a:rPr>
              <a:t>must have proper rubber inserts at the bottom to secure a steady platform</a:t>
            </a:r>
            <a:r>
              <a:rPr lang="en-GB" sz="2400" b="1" dirty="0">
                <a:latin typeface="Arial" panose="020B0604020202020204" pitchFamily="34" charset="0"/>
                <a:cs typeface="Arial" panose="020B0604020202020204" pitchFamily="34" charset="0"/>
              </a:rPr>
              <a:t>. Fibre-type ladders </a:t>
            </a:r>
            <a:r>
              <a:rPr lang="en-GB" sz="2400" dirty="0">
                <a:latin typeface="Arial" panose="020B0604020202020204" pitchFamily="34" charset="0"/>
                <a:cs typeface="Arial" panose="020B0604020202020204" pitchFamily="34" charset="0"/>
              </a:rPr>
              <a:t>must be checked daily to see if any stiles are damaged.</a:t>
            </a:r>
          </a:p>
        </p:txBody>
      </p:sp>
      <p:sp>
        <p:nvSpPr>
          <p:cNvPr id="9" name="TextBox 8">
            <a:extLst>
              <a:ext uri="{FF2B5EF4-FFF2-40B4-BE49-F238E27FC236}">
                <a16:creationId xmlns:a16="http://schemas.microsoft.com/office/drawing/2014/main" id="{73DE21AF-DCC8-47F2-BCAC-14C9406629F4}"/>
              </a:ext>
            </a:extLst>
          </p:cNvPr>
          <p:cNvSpPr txBox="1"/>
          <p:nvPr/>
        </p:nvSpPr>
        <p:spPr>
          <a:xfrm>
            <a:off x="669602" y="668500"/>
            <a:ext cx="10824882" cy="646331"/>
          </a:xfrm>
          <a:prstGeom prst="rect">
            <a:avLst/>
          </a:prstGeom>
          <a:noFill/>
        </p:spPr>
        <p:txBody>
          <a:bodyPr wrap="square" rtlCol="0">
            <a:spAutoFit/>
          </a:bodyPr>
          <a:lstStyle/>
          <a:p>
            <a:pPr algn="r"/>
            <a:r>
              <a:rPr lang="en-GB" sz="3600" b="1" dirty="0">
                <a:latin typeface="Arial" panose="020B0604020202020204" pitchFamily="34" charset="0"/>
                <a:cs typeface="Arial" panose="020B0604020202020204" pitchFamily="34" charset="0"/>
              </a:rPr>
              <a:t>Module 2: Safe handling of equipment</a:t>
            </a:r>
          </a:p>
        </p:txBody>
      </p:sp>
    </p:spTree>
    <p:extLst>
      <p:ext uri="{BB962C8B-B14F-4D97-AF65-F5344CB8AC3E}">
        <p14:creationId xmlns:p14="http://schemas.microsoft.com/office/powerpoint/2010/main" val="1233904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4753</TotalTime>
  <Words>4973</Words>
  <Application>Microsoft Office PowerPoint</Application>
  <PresentationFormat>Widescreen</PresentationFormat>
  <Paragraphs>414</Paragraphs>
  <Slides>77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Brandon Grotesque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Ryk Cloete</dc:creator>
  <cp:lastModifiedBy>becky</cp:lastModifiedBy>
  <cp:revision>129</cp:revision>
  <dcterms:created xsi:type="dcterms:W3CDTF">2018-09-18T08:47:31Z</dcterms:created>
  <dcterms:modified xsi:type="dcterms:W3CDTF">2019-08-19T07:43:07Z</dcterms:modified>
</cp:coreProperties>
</file>