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9" r:id="rId4"/>
    <p:sldId id="288" r:id="rId5"/>
    <p:sldId id="289" r:id="rId6"/>
    <p:sldId id="280" r:id="rId7"/>
    <p:sldId id="290" r:id="rId8"/>
    <p:sldId id="291" r:id="rId9"/>
    <p:sldId id="281" r:id="rId10"/>
    <p:sldId id="292" r:id="rId11"/>
    <p:sldId id="293" r:id="rId12"/>
    <p:sldId id="282" r:id="rId13"/>
    <p:sldId id="294" r:id="rId14"/>
    <p:sldId id="295" r:id="rId15"/>
    <p:sldId id="296" r:id="rId16"/>
    <p:sldId id="297" r:id="rId17"/>
    <p:sldId id="298" r:id="rId18"/>
    <p:sldId id="299" r:id="rId19"/>
    <p:sldId id="300" r:id="rId20"/>
    <p:sldId id="301" r:id="rId21"/>
    <p:sldId id="283" r:id="rId22"/>
    <p:sldId id="302" r:id="rId23"/>
    <p:sldId id="284" r:id="rId24"/>
    <p:sldId id="303" r:id="rId25"/>
    <p:sldId id="304" r:id="rId26"/>
    <p:sldId id="285" r:id="rId27"/>
    <p:sldId id="305" r:id="rId28"/>
    <p:sldId id="286" r:id="rId29"/>
    <p:sldId id="306" r:id="rId30"/>
    <p:sldId id="307" r:id="rId31"/>
    <p:sldId id="287" r:id="rId32"/>
    <p:sldId id="308" r:id="rId33"/>
    <p:sldId id="3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7"/>
    <p:restoredTop sz="86425"/>
  </p:normalViewPr>
  <p:slideViewPr>
    <p:cSldViewPr snapToGrid="0" snapToObjects="1">
      <p:cViewPr varScale="1">
        <p:scale>
          <a:sx n="57" d="100"/>
          <a:sy n="57" d="100"/>
        </p:scale>
        <p:origin x="348" y="66"/>
      </p:cViewPr>
      <p:guideLst/>
    </p:cSldViewPr>
  </p:slideViewPr>
  <p:outlineViewPr>
    <p:cViewPr>
      <p:scale>
        <a:sx n="85" d="100"/>
        <a:sy n="85" d="100"/>
      </p:scale>
      <p:origin x="-248" y="-206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E6E5F3-C5F5-49CE-A19D-9F6D92B175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0" y="5108656"/>
            <a:ext cx="1219097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Engineering Drawing</a:t>
            </a:r>
          </a:p>
          <a:p>
            <a:pPr algn="r"/>
            <a:r>
              <a:rPr lang="en-GB" sz="5400" b="1" dirty="0">
                <a:solidFill>
                  <a:schemeClr val="bg1"/>
                </a:solidFill>
                <a:latin typeface="Brandon Grotesque Medium" panose="020B0603020203060202" pitchFamily="34" charset="77"/>
              </a:rPr>
              <a:t>N1 </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Freehand drawing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ASPECTS OF FREEHAND DRAWING</a:t>
            </a:r>
          </a:p>
          <a:p>
            <a:pPr>
              <a:lnSpc>
                <a:spcPct val="150000"/>
              </a:lnSpc>
            </a:pPr>
            <a:r>
              <a:rPr lang="en-GB" sz="2400" dirty="0">
                <a:latin typeface="Arial" panose="020B0604020202020204" pitchFamily="34" charset="0"/>
                <a:cs typeface="Arial" panose="020B0604020202020204" pitchFamily="34" charset="0"/>
              </a:rPr>
              <a:t>Every drawn sketch or figure has to meet certain standards, such as: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Proportionality;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Correctness;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Neatness;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Accuracy.</a:t>
            </a:r>
          </a:p>
        </p:txBody>
      </p:sp>
    </p:spTree>
    <p:extLst>
      <p:ext uri="{BB962C8B-B14F-4D97-AF65-F5344CB8AC3E}">
        <p14:creationId xmlns:p14="http://schemas.microsoft.com/office/powerpoint/2010/main" val="87825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Freehand drawing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TECHNIQUES IN FREEHAND DRAWING</a:t>
            </a:r>
          </a:p>
          <a:p>
            <a:pPr>
              <a:lnSpc>
                <a:spcPct val="150000"/>
              </a:lnSpc>
            </a:pPr>
            <a:r>
              <a:rPr lang="en-GB" sz="2400" dirty="0">
                <a:latin typeface="Arial" panose="020B0604020202020204" pitchFamily="34" charset="0"/>
                <a:cs typeface="Arial" panose="020B0604020202020204" pitchFamily="34" charset="0"/>
              </a:rPr>
              <a:t>A neat freehand drawing can be done in three steps – basic shapes, slight detail, fill in detail to complete the picture.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Small circles can be drawn freehand using squares or triangles.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Freehand large circles require a piece of paper called the trammel.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Arcs can be drawn with templates or by hand.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Grid paper can help you develop the necessary skills to be able to draw in freehand.</a:t>
            </a:r>
          </a:p>
        </p:txBody>
      </p:sp>
    </p:spTree>
    <p:extLst>
      <p:ext uri="{BB962C8B-B14F-4D97-AF65-F5344CB8AC3E}">
        <p14:creationId xmlns:p14="http://schemas.microsoft.com/office/powerpoint/2010/main" val="172754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BISECTING A LINE SEGMENT</a:t>
            </a:r>
          </a:p>
          <a:p>
            <a:pPr>
              <a:lnSpc>
                <a:spcPct val="150000"/>
              </a:lnSpc>
            </a:pPr>
            <a:r>
              <a:rPr lang="en-GB" sz="2400" dirty="0">
                <a:latin typeface="Arial" panose="020B0604020202020204" pitchFamily="34" charset="0"/>
                <a:cs typeface="Arial" panose="020B0604020202020204" pitchFamily="34" charset="0"/>
              </a:rPr>
              <a:t>Bisecting a line is to draw a line perpendicular to the original line that cuts the line perfectly in two. A perpendicular line is a line which meets another line to form a right angle.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Geometric construction</a:t>
            </a:r>
          </a:p>
        </p:txBody>
      </p:sp>
    </p:spTree>
    <p:extLst>
      <p:ext uri="{BB962C8B-B14F-4D97-AF65-F5344CB8AC3E}">
        <p14:creationId xmlns:p14="http://schemas.microsoft.com/office/powerpoint/2010/main" val="1906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Geometric construction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BISECTING AN ANGLE</a:t>
            </a:r>
          </a:p>
          <a:p>
            <a:pPr>
              <a:lnSpc>
                <a:spcPct val="150000"/>
              </a:lnSpc>
            </a:pPr>
            <a:r>
              <a:rPr lang="en-GB" sz="2400" dirty="0">
                <a:latin typeface="Arial" panose="020B0604020202020204" pitchFamily="34" charset="0"/>
                <a:cs typeface="Arial" panose="020B0604020202020204" pitchFamily="34" charset="0"/>
              </a:rPr>
              <a:t>Bisecting an angle means to divide an angle into two equal angles. To bisect an angle, you will need a ruler, a compass, a pencil, a protractor and drawing paper. </a:t>
            </a:r>
          </a:p>
        </p:txBody>
      </p:sp>
    </p:spTree>
    <p:extLst>
      <p:ext uri="{BB962C8B-B14F-4D97-AF65-F5344CB8AC3E}">
        <p14:creationId xmlns:p14="http://schemas.microsoft.com/office/powerpoint/2010/main" val="211977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Geometric construction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CONSTRUCTING A PERPINDICULAR LINE</a:t>
            </a:r>
          </a:p>
          <a:p>
            <a:pPr>
              <a:lnSpc>
                <a:spcPct val="150000"/>
              </a:lnSpc>
            </a:pPr>
            <a:r>
              <a:rPr lang="en-GB" sz="2400" dirty="0">
                <a:latin typeface="Arial" panose="020B0604020202020204" pitchFamily="34" charset="0"/>
                <a:cs typeface="Arial" panose="020B0604020202020204" pitchFamily="34" charset="0"/>
              </a:rPr>
              <a:t> A perpendicular line is a line which meets another line to form a right angle or a 90°angle. You will need a ruler, a compass, a pencil and paper to construct a perpendicular line.</a:t>
            </a:r>
          </a:p>
        </p:txBody>
      </p:sp>
    </p:spTree>
    <p:extLst>
      <p:ext uri="{BB962C8B-B14F-4D97-AF65-F5344CB8AC3E}">
        <p14:creationId xmlns:p14="http://schemas.microsoft.com/office/powerpoint/2010/main" val="172465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Geometric construction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703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PARALLEL LINES</a:t>
            </a:r>
          </a:p>
          <a:p>
            <a:pPr>
              <a:lnSpc>
                <a:spcPct val="150000"/>
              </a:lnSpc>
            </a:pPr>
            <a:r>
              <a:rPr lang="en-GB" sz="2400" dirty="0">
                <a:latin typeface="Arial" panose="020B0604020202020204" pitchFamily="34" charset="0"/>
                <a:cs typeface="Arial" panose="020B0604020202020204" pitchFamily="34" charset="0"/>
              </a:rPr>
              <a:t>Parallel lines are lines that run next to each other and never meet. </a:t>
            </a:r>
          </a:p>
          <a:p>
            <a:pPr>
              <a:lnSpc>
                <a:spcPct val="150000"/>
              </a:lnSpc>
            </a:pPr>
            <a:endParaRPr lang="en-GB" sz="2400" dirty="0">
              <a:latin typeface="Arial" panose="020B0604020202020204" pitchFamily="34" charset="0"/>
              <a:cs typeface="Arial" panose="020B0604020202020204" pitchFamily="34" charset="0"/>
            </a:endParaRPr>
          </a:p>
          <a:p>
            <a:pPr>
              <a:lnSpc>
                <a:spcPct val="150000"/>
              </a:lnSpc>
            </a:pPr>
            <a:endParaRPr lang="en-GB" sz="2400" dirty="0">
              <a:latin typeface="Arial" panose="020B0604020202020204" pitchFamily="34" charset="0"/>
              <a:cs typeface="Arial" panose="020B0604020202020204" pitchFamily="34" charset="0"/>
            </a:endParaRPr>
          </a:p>
          <a:p>
            <a:pPr>
              <a:lnSpc>
                <a:spcPct val="150000"/>
              </a:lnSpc>
            </a:pPr>
            <a:endParaRPr lang="en-GB" sz="2400" dirty="0">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You will need your ruler, compass, pencil, some drawing paper and the 45° set square to draw parallel lines. </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8743" y="3114834"/>
            <a:ext cx="4546600" cy="1346200"/>
          </a:xfrm>
          <a:prstGeom prst="rect">
            <a:avLst/>
          </a:prstGeom>
        </p:spPr>
      </p:pic>
    </p:spTree>
    <p:extLst>
      <p:ext uri="{BB962C8B-B14F-4D97-AF65-F5344CB8AC3E}">
        <p14:creationId xmlns:p14="http://schemas.microsoft.com/office/powerpoint/2010/main" val="78466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Geometric construction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CONSTRUCTING A CIRCLE THROUGH THREE GIVEN POINTS</a:t>
            </a:r>
          </a:p>
          <a:p>
            <a:pPr>
              <a:lnSpc>
                <a:spcPct val="150000"/>
              </a:lnSpc>
            </a:pPr>
            <a:r>
              <a:rPr lang="en-ZA" sz="2400" dirty="0">
                <a:latin typeface="Arial" panose="020B0604020202020204" pitchFamily="34" charset="0"/>
                <a:cs typeface="Arial" panose="020B0604020202020204" pitchFamily="34" charset="0"/>
              </a:rPr>
              <a:t>Step 1: Label three given points 1, 2 and 3. Connect them with straight lines.</a:t>
            </a:r>
          </a:p>
          <a:p>
            <a:pPr>
              <a:lnSpc>
                <a:spcPct val="150000"/>
              </a:lnSpc>
            </a:pPr>
            <a:r>
              <a:rPr lang="en-ZA" sz="2400" dirty="0">
                <a:latin typeface="Arial" panose="020B0604020202020204" pitchFamily="34" charset="0"/>
                <a:cs typeface="Arial" panose="020B0604020202020204" pitchFamily="34" charset="0"/>
              </a:rPr>
              <a:t>Step 2: Draw the perpendicular bisector of each line.</a:t>
            </a:r>
          </a:p>
          <a:p>
            <a:pPr>
              <a:lnSpc>
                <a:spcPct val="150000"/>
              </a:lnSpc>
            </a:pPr>
            <a:r>
              <a:rPr lang="en-ZA" sz="2400" dirty="0">
                <a:latin typeface="Arial" panose="020B0604020202020204" pitchFamily="34" charset="0"/>
                <a:cs typeface="Arial" panose="020B0604020202020204" pitchFamily="34" charset="0"/>
              </a:rPr>
              <a:t>Step 3: The centre of the circle is where these two perpendicular bisectors meet. To draw the circle, place the needle point of the compass at the point of intersection and the pencil point at any of the three points – 1, 2 or 3. Then use the compass to draw the circle.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993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Geometric construction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CONSTRUCTING ARCS</a:t>
            </a:r>
          </a:p>
          <a:p>
            <a:pPr>
              <a:lnSpc>
                <a:spcPct val="150000"/>
              </a:lnSpc>
            </a:pPr>
            <a:r>
              <a:rPr lang="en-GB" sz="2400" dirty="0">
                <a:latin typeface="Arial" panose="020B0604020202020204" pitchFamily="34" charset="0"/>
                <a:cs typeface="Arial" panose="020B0604020202020204" pitchFamily="34" charset="0"/>
              </a:rPr>
              <a:t>In engineering products, the bends of items such as piping are not sharp corners, but round, smooth bends or arcs. Arcs can be constructed from: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Lines that form an acute angle;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Lines that form a right angle;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Lines that form an obtuse angle;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An arc and a line;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Two other arcs. </a:t>
            </a:r>
          </a:p>
        </p:txBody>
      </p:sp>
    </p:spTree>
    <p:extLst>
      <p:ext uri="{BB962C8B-B14F-4D97-AF65-F5344CB8AC3E}">
        <p14:creationId xmlns:p14="http://schemas.microsoft.com/office/powerpoint/2010/main" val="540830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Geometric construction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200329"/>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TRANSFERRING A GIVEN ANGLE</a:t>
            </a:r>
          </a:p>
          <a:p>
            <a:pPr>
              <a:lnSpc>
                <a:spcPct val="150000"/>
              </a:lnSpc>
            </a:pPr>
            <a:r>
              <a:rPr lang="en-GB" sz="2400" dirty="0">
                <a:latin typeface="Arial" panose="020B0604020202020204" pitchFamily="34" charset="0"/>
                <a:cs typeface="Arial" panose="020B0604020202020204" pitchFamily="34" charset="0"/>
              </a:rPr>
              <a:t>To transfer a given angle means to take an angle and move it to another line. </a:t>
            </a:r>
          </a:p>
        </p:txBody>
      </p:sp>
    </p:spTree>
    <p:extLst>
      <p:ext uri="{BB962C8B-B14F-4D97-AF65-F5344CB8AC3E}">
        <p14:creationId xmlns:p14="http://schemas.microsoft.com/office/powerpoint/2010/main" val="1585975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Geometric construction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DIVIDING A LINE SEGMENT INTO AN AMOUNT OF EQUAL SEGMENTS</a:t>
            </a:r>
          </a:p>
          <a:p>
            <a:pPr>
              <a:lnSpc>
                <a:spcPct val="150000"/>
              </a:lnSpc>
            </a:pPr>
            <a:r>
              <a:rPr lang="en-GB" sz="2400" dirty="0">
                <a:latin typeface="Arial" panose="020B0604020202020204" pitchFamily="34" charset="0"/>
                <a:cs typeface="Arial" panose="020B0604020202020204" pitchFamily="34" charset="0"/>
              </a:rPr>
              <a:t>A line segment is a part of a line. In order to divide the unknown length of a line segment into an amount of equal segments you will need a ruler, a pencil and a compass. </a:t>
            </a:r>
          </a:p>
        </p:txBody>
      </p:sp>
    </p:spTree>
    <p:extLst>
      <p:ext uri="{BB962C8B-B14F-4D97-AF65-F5344CB8AC3E}">
        <p14:creationId xmlns:p14="http://schemas.microsoft.com/office/powerpoint/2010/main" val="94045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GB" sz="2400" dirty="0">
                <a:latin typeface="Arial" panose="020B0604020202020204" pitchFamily="34" charset="0"/>
                <a:cs typeface="Arial" panose="020B0604020202020204" pitchFamily="34" charset="0"/>
              </a:rPr>
              <a:t>Engineering drawing is a type of technical drawing that is used to clearly and fully define the individual requirements for engineered items. The requirements are usually described in the form of drawn visual pictures.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Drawing terminology, abbreviations and Computer-aided Design (CAD)</a:t>
            </a:r>
          </a:p>
        </p:txBody>
      </p:sp>
    </p:spTree>
    <p:extLst>
      <p:ext uri="{BB962C8B-B14F-4D97-AF65-F5344CB8AC3E}">
        <p14:creationId xmlns:p14="http://schemas.microsoft.com/office/powerpoint/2010/main" val="35620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Geometric construction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CONSTRUCTION OF DIFFERENT ANGLES</a:t>
            </a:r>
          </a:p>
          <a:p>
            <a:pPr>
              <a:lnSpc>
                <a:spcPct val="150000"/>
              </a:lnSpc>
            </a:pPr>
            <a:r>
              <a:rPr lang="en-GB" sz="2400" dirty="0">
                <a:latin typeface="Arial" panose="020B0604020202020204" pitchFamily="34" charset="0"/>
                <a:cs typeface="Arial" panose="020B0604020202020204" pitchFamily="34" charset="0"/>
              </a:rPr>
              <a:t>It is important for you to know how to draw the following shapes accurately: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An equilateral triangle: a three sided shape where all the sides are the same length and all the angles are the same.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 square: a figure with four equal straight sides and four right angles.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 hexagon: a figure with six straight sides and six angles.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An octagon: a figure with eight straight sides and eight angles.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An ellipse: a regular oval shape. </a:t>
            </a:r>
          </a:p>
        </p:txBody>
      </p:sp>
    </p:spTree>
    <p:extLst>
      <p:ext uri="{BB962C8B-B14F-4D97-AF65-F5344CB8AC3E}">
        <p14:creationId xmlns:p14="http://schemas.microsoft.com/office/powerpoint/2010/main" val="168022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SCALE</a:t>
            </a:r>
          </a:p>
          <a:p>
            <a:pPr>
              <a:lnSpc>
                <a:spcPct val="150000"/>
              </a:lnSpc>
            </a:pPr>
            <a:r>
              <a:rPr lang="en-GB" sz="2400" dirty="0">
                <a:latin typeface="Arial" panose="020B0604020202020204" pitchFamily="34" charset="0"/>
                <a:cs typeface="Arial" panose="020B0604020202020204" pitchFamily="34" charset="0"/>
              </a:rPr>
              <a:t>Scale is used to make a drawing larger or smaller relative to its original size. Scale is used when a component is too large to fit easily onto a sheet of drawing paper or when the component is too small for the drawing to be read easily. Scale is expressed as a ratio between the size of the drawing and the actual size of the component such as 1:5.</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Reproduction drawing</a:t>
            </a:r>
          </a:p>
        </p:txBody>
      </p:sp>
    </p:spTree>
    <p:extLst>
      <p:ext uri="{BB962C8B-B14F-4D97-AF65-F5344CB8AC3E}">
        <p14:creationId xmlns:p14="http://schemas.microsoft.com/office/powerpoint/2010/main" val="1988383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Reproduction drawing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GEOMETRIC PLAIN FIGURES</a:t>
            </a:r>
          </a:p>
          <a:p>
            <a:pPr>
              <a:lnSpc>
                <a:spcPct val="150000"/>
              </a:lnSpc>
            </a:pPr>
            <a:r>
              <a:rPr lang="en-GB" sz="2400" dirty="0">
                <a:latin typeface="Arial" panose="020B0604020202020204" pitchFamily="34" charset="0"/>
                <a:cs typeface="Arial" panose="020B0604020202020204" pitchFamily="34" charset="0"/>
              </a:rPr>
              <a:t>Every kind of shape in this section is a polygon. A polygon is a closed shape with three or more straight sides.</a:t>
            </a:r>
          </a:p>
        </p:txBody>
      </p:sp>
    </p:spTree>
    <p:extLst>
      <p:ext uri="{BB962C8B-B14F-4D97-AF65-F5344CB8AC3E}">
        <p14:creationId xmlns:p14="http://schemas.microsoft.com/office/powerpoint/2010/main" val="136492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PRINCIPLES OF FIRST-ANGLE ORTHOGRAPHIC PROJECTION</a:t>
            </a:r>
          </a:p>
          <a:p>
            <a:pPr>
              <a:lnSpc>
                <a:spcPct val="150000"/>
              </a:lnSpc>
            </a:pPr>
            <a:r>
              <a:rPr lang="en-GB" sz="2400" dirty="0">
                <a:latin typeface="Arial" panose="020B0604020202020204" pitchFamily="34" charset="0"/>
                <a:cs typeface="Arial" panose="020B0604020202020204" pitchFamily="34" charset="0"/>
              </a:rPr>
              <a:t>Orthographic projection requires the projection of a three-dimensional object onto an imaginary plane, resulting in the creation of a two-dimensional shape. This shape is dependent on the location of the plane and the direction from which the object is being observed.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First-Angle Orthographic Projection (CAD)</a:t>
            </a:r>
          </a:p>
        </p:txBody>
      </p:sp>
    </p:spTree>
    <p:extLst>
      <p:ext uri="{BB962C8B-B14F-4D97-AF65-F5344CB8AC3E}">
        <p14:creationId xmlns:p14="http://schemas.microsoft.com/office/powerpoint/2010/main" val="1380837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First-Angle Orthographic Projection (CAD)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PROJECTION METHODS</a:t>
            </a:r>
          </a:p>
          <a:p>
            <a:pPr>
              <a:lnSpc>
                <a:spcPct val="150000"/>
              </a:lnSpc>
            </a:pPr>
            <a:r>
              <a:rPr lang="en-GB" sz="2400" dirty="0">
                <a:latin typeface="Arial" panose="020B0604020202020204" pitchFamily="34" charset="0"/>
                <a:cs typeface="Arial" panose="020B0604020202020204" pitchFamily="34" charset="0"/>
              </a:rPr>
              <a:t>In order to draw a 3-view engineering drawing you need to learn how to correctly project the top and left-hand views from the front view. There are two ways to do this: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45° line method;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circular arc method. </a:t>
            </a:r>
          </a:p>
        </p:txBody>
      </p:sp>
    </p:spTree>
    <p:extLst>
      <p:ext uri="{BB962C8B-B14F-4D97-AF65-F5344CB8AC3E}">
        <p14:creationId xmlns:p14="http://schemas.microsoft.com/office/powerpoint/2010/main" val="859314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First-Angle Orthographic Projection (CAD)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703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STEPS TO SET UP AN ORTHOGRAPHIC PROJECTION DRAWING</a:t>
            </a:r>
          </a:p>
          <a:p>
            <a:pPr marL="457200" indent="-457200">
              <a:lnSpc>
                <a:spcPct val="150000"/>
              </a:lnSpc>
              <a:buAutoNum type="arabicPeriod"/>
            </a:pPr>
            <a:r>
              <a:rPr lang="en-GB" sz="2400" dirty="0">
                <a:latin typeface="Arial" panose="020B0604020202020204" pitchFamily="34" charset="0"/>
                <a:cs typeface="Arial" panose="020B0604020202020204" pitchFamily="34" charset="0"/>
              </a:rPr>
              <a:t>Select the correct size paper,</a:t>
            </a:r>
          </a:p>
          <a:p>
            <a:pPr marL="457200" indent="-457200">
              <a:lnSpc>
                <a:spcPct val="150000"/>
              </a:lnSpc>
              <a:buAutoNum type="arabicPeriod"/>
            </a:pPr>
            <a:r>
              <a:rPr lang="en-GB" sz="2400" dirty="0">
                <a:latin typeface="Arial" panose="020B0604020202020204" pitchFamily="34" charset="0"/>
                <a:cs typeface="Arial" panose="020B0604020202020204" pitchFamily="34" charset="0"/>
              </a:rPr>
              <a:t>Calculate the total dimensions of the drawing,</a:t>
            </a:r>
          </a:p>
          <a:p>
            <a:pPr marL="457200" indent="-457200">
              <a:lnSpc>
                <a:spcPct val="150000"/>
              </a:lnSpc>
              <a:buAutoNum type="arabicPeriod"/>
            </a:pPr>
            <a:r>
              <a:rPr lang="en-GB" sz="2400" dirty="0">
                <a:latin typeface="Arial" panose="020B0604020202020204" pitchFamily="34" charset="0"/>
                <a:cs typeface="Arial" panose="020B0604020202020204" pitchFamily="34" charset="0"/>
              </a:rPr>
              <a:t>Place the front view on the paper,</a:t>
            </a:r>
          </a:p>
          <a:p>
            <a:pPr marL="457200" indent="-457200">
              <a:lnSpc>
                <a:spcPct val="150000"/>
              </a:lnSpc>
              <a:buAutoNum type="arabicPeriod"/>
            </a:pPr>
            <a:r>
              <a:rPr lang="en-GB" sz="2400" dirty="0">
                <a:latin typeface="Arial" panose="020B0604020202020204" pitchFamily="34" charset="0"/>
                <a:cs typeface="Arial" panose="020B0604020202020204" pitchFamily="34" charset="0"/>
              </a:rPr>
              <a:t>Construct the top and left views,</a:t>
            </a:r>
          </a:p>
          <a:p>
            <a:pPr marL="457200" indent="-457200">
              <a:lnSpc>
                <a:spcPct val="150000"/>
              </a:lnSpc>
              <a:buAutoNum type="arabicPeriod"/>
            </a:pPr>
            <a:r>
              <a:rPr lang="en-GB" sz="2400" dirty="0">
                <a:latin typeface="Arial" panose="020B0604020202020204" pitchFamily="34" charset="0"/>
                <a:cs typeface="Arial" panose="020B0604020202020204" pitchFamily="34" charset="0"/>
              </a:rPr>
              <a:t>Add the dimensions to your drawing,</a:t>
            </a:r>
          </a:p>
          <a:p>
            <a:pPr marL="457200" indent="-457200">
              <a:lnSpc>
                <a:spcPct val="150000"/>
              </a:lnSpc>
              <a:buAutoNum type="arabicPeriod"/>
            </a:pPr>
            <a:r>
              <a:rPr lang="en-GB" sz="2400" dirty="0">
                <a:latin typeface="Arial" panose="020B0604020202020204" pitchFamily="34" charset="0"/>
                <a:cs typeface="Arial" panose="020B0604020202020204" pitchFamily="34" charset="0"/>
              </a:rPr>
              <a:t>Add the title, scale and projection symbols to the drawing.</a:t>
            </a:r>
          </a:p>
        </p:txBody>
      </p:sp>
    </p:spTree>
    <p:extLst>
      <p:ext uri="{BB962C8B-B14F-4D97-AF65-F5344CB8AC3E}">
        <p14:creationId xmlns:p14="http://schemas.microsoft.com/office/powerpoint/2010/main" val="235457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OBLIQUE DRAWINGS</a:t>
            </a:r>
          </a:p>
          <a:p>
            <a:pPr>
              <a:lnSpc>
                <a:spcPct val="150000"/>
              </a:lnSpc>
            </a:pPr>
            <a:r>
              <a:rPr lang="en-GB" sz="2400" dirty="0">
                <a:latin typeface="Arial" panose="020B0604020202020204" pitchFamily="34" charset="0"/>
                <a:cs typeface="Arial" panose="020B0604020202020204" pitchFamily="34" charset="0"/>
              </a:rPr>
              <a:t>An oblique drawing is a drawing in which the vertical axis and the horizontal axis are at 90° to each other. The third axis is at 45° to the horizontal axis.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7: </a:t>
            </a:r>
            <a:r>
              <a:rPr lang="en-GB" sz="3600" b="1" dirty="0" err="1">
                <a:latin typeface="Arial" panose="020B0604020202020204" pitchFamily="34" charset="0"/>
                <a:cs typeface="Arial" panose="020B0604020202020204" pitchFamily="34" charset="0"/>
              </a:rPr>
              <a:t>Axonometrical</a:t>
            </a:r>
            <a:r>
              <a:rPr lang="en-GB" sz="3600" b="1" dirty="0">
                <a:latin typeface="Arial" panose="020B0604020202020204" pitchFamily="34" charset="0"/>
                <a:cs typeface="Arial" panose="020B0604020202020204" pitchFamily="34" charset="0"/>
              </a:rPr>
              <a:t> drawing (CAD)</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81793" y="3557101"/>
            <a:ext cx="4000500" cy="2794000"/>
          </a:xfrm>
          <a:prstGeom prst="rect">
            <a:avLst/>
          </a:prstGeom>
        </p:spPr>
      </p:pic>
    </p:spTree>
    <p:extLst>
      <p:ext uri="{BB962C8B-B14F-4D97-AF65-F5344CB8AC3E}">
        <p14:creationId xmlns:p14="http://schemas.microsoft.com/office/powerpoint/2010/main" val="1471983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a:t>
            </a:r>
            <a:r>
              <a:rPr lang="en-GB" sz="2400" b="1" dirty="0" err="1">
                <a:latin typeface="Arial" panose="020B0604020202020204" pitchFamily="34" charset="0"/>
                <a:cs typeface="Arial" panose="020B0604020202020204" pitchFamily="34" charset="0"/>
              </a:rPr>
              <a:t>Axonometrical</a:t>
            </a:r>
            <a:r>
              <a:rPr lang="en-GB" sz="2400" b="1" dirty="0">
                <a:latin typeface="Arial" panose="020B0604020202020204" pitchFamily="34" charset="0"/>
                <a:cs typeface="Arial" panose="020B0604020202020204" pitchFamily="34" charset="0"/>
              </a:rPr>
              <a:t> drawing (CAD)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ISOMETRIC DRAWINGS</a:t>
            </a:r>
          </a:p>
          <a:p>
            <a:pPr>
              <a:lnSpc>
                <a:spcPct val="150000"/>
              </a:lnSpc>
            </a:pPr>
            <a:r>
              <a:rPr lang="en-GB" sz="2400" dirty="0">
                <a:latin typeface="Arial" panose="020B0604020202020204" pitchFamily="34" charset="0"/>
                <a:cs typeface="Arial" panose="020B0604020202020204" pitchFamily="34" charset="0"/>
              </a:rPr>
              <a:t>In an isometric drawing the height is drawn perpendicular to the horizontal. The width and the length of an isometric drawing are drawn at a given angle to the horizontal. </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42866" y="3769479"/>
            <a:ext cx="3678354" cy="2596485"/>
          </a:xfrm>
          <a:prstGeom prst="rect">
            <a:avLst/>
          </a:prstGeom>
        </p:spPr>
      </p:pic>
    </p:spTree>
    <p:extLst>
      <p:ext uri="{BB962C8B-B14F-4D97-AF65-F5344CB8AC3E}">
        <p14:creationId xmlns:p14="http://schemas.microsoft.com/office/powerpoint/2010/main" val="1161117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PRISMS AND PYRAMIDS</a:t>
            </a:r>
          </a:p>
          <a:p>
            <a:pPr>
              <a:lnSpc>
                <a:spcPct val="150000"/>
              </a:lnSpc>
            </a:pPr>
            <a:r>
              <a:rPr lang="en-GB" sz="2400" dirty="0">
                <a:latin typeface="Arial" panose="020B0604020202020204" pitchFamily="34" charset="0"/>
                <a:cs typeface="Arial" panose="020B0604020202020204" pitchFamily="34" charset="0"/>
              </a:rPr>
              <a:t>A prism is a geometrical solid object that has two identical faces and multiple sides that are parallelograms. Unlike a prism, a pyramid only has one base. The sides are triangular faces that join at the top to form a tip or apex, which is a vertex. All the sides of a pyramid are also flat, which means that it has no curves.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8: Orthographic projection of prisms and pyramids</a:t>
            </a:r>
          </a:p>
        </p:txBody>
      </p:sp>
    </p:spTree>
    <p:extLst>
      <p:ext uri="{BB962C8B-B14F-4D97-AF65-F5344CB8AC3E}">
        <p14:creationId xmlns:p14="http://schemas.microsoft.com/office/powerpoint/2010/main" val="1834028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Orthographic projection of prisms and pyramids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PRISMS AND PYRAMIDS</a:t>
            </a:r>
          </a:p>
          <a:p>
            <a:pPr>
              <a:lnSpc>
                <a:spcPct val="150000"/>
              </a:lnSpc>
            </a:pPr>
            <a:r>
              <a:rPr lang="en-GB" sz="2400" dirty="0">
                <a:latin typeface="Arial" panose="020B0604020202020204" pitchFamily="34" charset="0"/>
                <a:cs typeface="Arial" panose="020B0604020202020204" pitchFamily="34" charset="0"/>
              </a:rPr>
              <a:t>Examples of prisms: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Triangular prism;</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Cube;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Square prism;</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Hexagonal prism;</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Octagonal prism;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Cylinder.</a:t>
            </a:r>
          </a:p>
        </p:txBody>
      </p:sp>
      <p:sp>
        <p:nvSpPr>
          <p:cNvPr id="2" name="Rectangle 1"/>
          <p:cNvSpPr/>
          <p:nvPr/>
        </p:nvSpPr>
        <p:spPr>
          <a:xfrm>
            <a:off x="6609347" y="2338988"/>
            <a:ext cx="6096000" cy="3416320"/>
          </a:xfrm>
          <a:prstGeom prst="rect">
            <a:avLst/>
          </a:prstGeom>
        </p:spPr>
        <p:txBody>
          <a:bodyPr>
            <a:spAutoFit/>
          </a:bodyPr>
          <a:lstStyle/>
          <a:p>
            <a:pPr>
              <a:lnSpc>
                <a:spcPct val="150000"/>
              </a:lnSpc>
            </a:pPr>
            <a:r>
              <a:rPr lang="en-GB" sz="2400" dirty="0">
                <a:latin typeface="Arial" panose="020B0604020202020204" pitchFamily="34" charset="0"/>
                <a:cs typeface="Arial" panose="020B0604020202020204" pitchFamily="34" charset="0"/>
              </a:rPr>
              <a:t>Examples of pyramids: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Triangular pyramids;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Square pyramids;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Hexagonal pyramids;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Octagonal pyramids;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Cone.</a:t>
            </a:r>
          </a:p>
        </p:txBody>
      </p:sp>
    </p:spTree>
    <p:extLst>
      <p:ext uri="{BB962C8B-B14F-4D97-AF65-F5344CB8AC3E}">
        <p14:creationId xmlns:p14="http://schemas.microsoft.com/office/powerpoint/2010/main" val="28657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Drawing terminology, abbreviations and </a:t>
            </a:r>
          </a:p>
          <a:p>
            <a:pPr algn="r"/>
            <a:r>
              <a:rPr lang="en-GB" sz="2400" b="1" dirty="0">
                <a:latin typeface="Arial" panose="020B0604020202020204" pitchFamily="34" charset="0"/>
                <a:cs typeface="Arial" panose="020B0604020202020204" pitchFamily="34" charset="0"/>
              </a:rPr>
              <a:t>Computer-aided Design (CAD)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PLOTTERS AND PRINTERS USED IN ENGINEERING DRAWING </a:t>
            </a:r>
          </a:p>
          <a:p>
            <a:pPr>
              <a:lnSpc>
                <a:spcPct val="150000"/>
              </a:lnSpc>
            </a:pPr>
            <a:r>
              <a:rPr lang="en-GB" sz="2400" dirty="0">
                <a:latin typeface="Arial" panose="020B0604020202020204" pitchFamily="34" charset="0"/>
                <a:cs typeface="Arial" panose="020B0604020202020204" pitchFamily="34" charset="0"/>
              </a:rPr>
              <a:t>Printers come in different sizes and capabilities. Thermal and laser printers are the most common types of printers used with recent technology. </a:t>
            </a:r>
          </a:p>
          <a:p>
            <a:pPr>
              <a:lnSpc>
                <a:spcPct val="150000"/>
              </a:lnSpc>
            </a:pPr>
            <a:r>
              <a:rPr lang="en-GB" sz="2400" dirty="0">
                <a:latin typeface="Arial" panose="020B0604020202020204" pitchFamily="34" charset="0"/>
                <a:cs typeface="Arial" panose="020B0604020202020204" pitchFamily="34" charset="0"/>
              </a:rPr>
              <a:t>A plotter is a printing device that draws images on a computer, on printable material. </a:t>
            </a:r>
          </a:p>
        </p:txBody>
      </p:sp>
    </p:spTree>
    <p:extLst>
      <p:ext uri="{BB962C8B-B14F-4D97-AF65-F5344CB8AC3E}">
        <p14:creationId xmlns:p14="http://schemas.microsoft.com/office/powerpoint/2010/main" val="7378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Orthographic projection of prisms and pyramids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DRAWING OF FIRST-ANGLE ORTHOGRAPHIC PROJECTIONS OF OBJECTS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You should project objects with their axes perpendicular to the horizontal plane and parallel to the vertical plane first.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You should draw secondary views with normal outlines, should show hidden details where required, and add the symbol for first-angle orthographic projection.</a:t>
            </a:r>
          </a:p>
        </p:txBody>
      </p:sp>
    </p:spTree>
    <p:extLst>
      <p:ext uri="{BB962C8B-B14F-4D97-AF65-F5344CB8AC3E}">
        <p14:creationId xmlns:p14="http://schemas.microsoft.com/office/powerpoint/2010/main" val="1748947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SECTIONING</a:t>
            </a:r>
          </a:p>
          <a:p>
            <a:pPr>
              <a:lnSpc>
                <a:spcPct val="150000"/>
              </a:lnSpc>
            </a:pPr>
            <a:r>
              <a:rPr lang="en-GB" sz="2400" dirty="0">
                <a:latin typeface="Arial" panose="020B0604020202020204" pitchFamily="34" charset="0"/>
                <a:cs typeface="Arial" panose="020B0604020202020204" pitchFamily="34" charset="0"/>
              </a:rPr>
              <a:t>Some of the uses and advantages of sectioning are as follows: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It makes details of an object clearer.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It shows the internal features of an object.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It reduces the amount of hidden lines, or gets rid of them completely.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It allows for the dimensioning of internal features.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9: Sectional drawing of single items</a:t>
            </a:r>
          </a:p>
        </p:txBody>
      </p:sp>
    </p:spTree>
    <p:extLst>
      <p:ext uri="{BB962C8B-B14F-4D97-AF65-F5344CB8AC3E}">
        <p14:creationId xmlns:p14="http://schemas.microsoft.com/office/powerpoint/2010/main" val="1771426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Sectional drawing of single items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703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SECTIONAL VIEWS</a:t>
            </a:r>
          </a:p>
          <a:p>
            <a:pPr>
              <a:lnSpc>
                <a:spcPct val="150000"/>
              </a:lnSpc>
            </a:pPr>
            <a:r>
              <a:rPr lang="en-GB" sz="2400" dirty="0">
                <a:latin typeface="Arial" panose="020B0604020202020204" pitchFamily="34" charset="0"/>
                <a:cs typeface="Arial" panose="020B0604020202020204" pitchFamily="34" charset="0"/>
              </a:rPr>
              <a:t>There several ways of revealing the internal parts of an object. Two methods you could use are the: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cross-section method involves cutting away a section of an object with the use of a cutting plane.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assembly method involves separating or taking apart an object’s parts (in layers) so that you can reveal its internal parts. </a:t>
            </a:r>
          </a:p>
        </p:txBody>
      </p:sp>
    </p:spTree>
    <p:extLst>
      <p:ext uri="{BB962C8B-B14F-4D97-AF65-F5344CB8AC3E}">
        <p14:creationId xmlns:p14="http://schemas.microsoft.com/office/powerpoint/2010/main" val="327204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Sectional drawing of single items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APPLYING SECTIONING TECHNIQUES TO SECTIONAL VIEWS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In sectioning, cutting plane lines are used to indicate where the cutting planes of an object are.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Sectional views are mainly identified by sectioning lines, which are also known as hatching lines (hatching or cross-hatching). </a:t>
            </a:r>
          </a:p>
        </p:txBody>
      </p:sp>
    </p:spTree>
    <p:extLst>
      <p:ext uri="{BB962C8B-B14F-4D97-AF65-F5344CB8AC3E}">
        <p14:creationId xmlns:p14="http://schemas.microsoft.com/office/powerpoint/2010/main" val="140251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Drawing terminology, abbreviations and </a:t>
            </a:r>
          </a:p>
          <a:p>
            <a:pPr algn="r"/>
            <a:r>
              <a:rPr lang="en-GB" sz="2400" b="1" dirty="0">
                <a:latin typeface="Arial" panose="020B0604020202020204" pitchFamily="34" charset="0"/>
                <a:cs typeface="Arial" panose="020B0604020202020204" pitchFamily="34" charset="0"/>
              </a:rPr>
              <a:t>Computer-aided Design (CAD)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STORAGE DEVICES</a:t>
            </a:r>
          </a:p>
          <a:p>
            <a:pPr>
              <a:lnSpc>
                <a:spcPct val="150000"/>
              </a:lnSpc>
            </a:pPr>
            <a:r>
              <a:rPr lang="en-GB" sz="2400" dirty="0">
                <a:latin typeface="Arial" panose="020B0604020202020204" pitchFamily="34" charset="0"/>
                <a:cs typeface="Arial" panose="020B0604020202020204" pitchFamily="34" charset="0"/>
              </a:rPr>
              <a:t>A storage device is computer hardware used to electronically store information and data files. It serves as the memory of the computer where information is stored to be used at a later stage. </a:t>
            </a:r>
          </a:p>
        </p:txBody>
      </p:sp>
    </p:spTree>
    <p:extLst>
      <p:ext uri="{BB962C8B-B14F-4D97-AF65-F5344CB8AC3E}">
        <p14:creationId xmlns:p14="http://schemas.microsoft.com/office/powerpoint/2010/main" val="32139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Drawing terminology, abbreviations and </a:t>
            </a:r>
          </a:p>
          <a:p>
            <a:pPr algn="r"/>
            <a:r>
              <a:rPr lang="en-GB" sz="2400" b="1" dirty="0">
                <a:latin typeface="Arial" panose="020B0604020202020204" pitchFamily="34" charset="0"/>
                <a:cs typeface="Arial" panose="020B0604020202020204" pitchFamily="34" charset="0"/>
              </a:rPr>
              <a:t>Computer-aided Design (CAD)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BACKUP SYSTEMS</a:t>
            </a:r>
          </a:p>
          <a:p>
            <a:pPr>
              <a:lnSpc>
                <a:spcPct val="150000"/>
              </a:lnSpc>
            </a:pPr>
            <a:r>
              <a:rPr lang="en-GB" sz="2400" dirty="0">
                <a:latin typeface="Arial" panose="020B0604020202020204" pitchFamily="34" charset="0"/>
                <a:cs typeface="Arial" panose="020B0604020202020204" pitchFamily="34" charset="0"/>
              </a:rPr>
              <a:t>A backup system is the storage device with data files that can be used to repair and restore computer data to their original form. Backup systems allow the user to select files and types of data that they want to back up. </a:t>
            </a:r>
          </a:p>
        </p:txBody>
      </p:sp>
    </p:spTree>
    <p:extLst>
      <p:ext uri="{BB962C8B-B14F-4D97-AF65-F5344CB8AC3E}">
        <p14:creationId xmlns:p14="http://schemas.microsoft.com/office/powerpoint/2010/main" val="66445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919013" cy="1685846"/>
          </a:xfrm>
          <a:prstGeom prst="rect">
            <a:avLst/>
          </a:prstGeom>
          <a:noFill/>
        </p:spPr>
        <p:txBody>
          <a:bodyPr wrap="square" numCol="1"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DRAWING INSTRUMENTS USED IN ENGINEERING DRAWING </a:t>
            </a:r>
          </a:p>
          <a:p>
            <a:pPr>
              <a:lnSpc>
                <a:spcPct val="150000"/>
              </a:lnSpc>
            </a:pPr>
            <a:r>
              <a:rPr lang="en-GB" sz="2400" dirty="0">
                <a:latin typeface="Arial" panose="020B0604020202020204" pitchFamily="34" charset="0"/>
                <a:cs typeface="Arial" panose="020B0604020202020204" pitchFamily="34" charset="0"/>
              </a:rPr>
              <a:t>There are many different types of instruments used for engineering drawings such as: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Drawing equipment and techniques</a:t>
            </a:r>
          </a:p>
        </p:txBody>
      </p:sp>
      <p:sp>
        <p:nvSpPr>
          <p:cNvPr id="2" name="Rectangle 1">
            <a:extLst>
              <a:ext uri="{FF2B5EF4-FFF2-40B4-BE49-F238E27FC236}">
                <a16:creationId xmlns:a16="http://schemas.microsoft.com/office/drawing/2014/main" id="{AB96E977-5599-4771-9DB2-F316BC791D8B}"/>
              </a:ext>
            </a:extLst>
          </p:cNvPr>
          <p:cNvSpPr/>
          <p:nvPr/>
        </p:nvSpPr>
        <p:spPr>
          <a:xfrm>
            <a:off x="793376" y="3349869"/>
            <a:ext cx="9970876" cy="2793842"/>
          </a:xfrm>
          <a:prstGeom prst="rect">
            <a:avLst/>
          </a:prstGeom>
        </p:spPr>
        <p:txBody>
          <a:bodyPr wrap="square" numCol="2">
            <a:spAutoFit/>
          </a:bodyPr>
          <a:lstStyle/>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Drawing boards;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Drawing paper;</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Pencils;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Erasers;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 and set squares;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Scale rulers;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Pair of compasses and divider;</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Drawing clamps or masking tape;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Protractors;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Stencils and templates.</a:t>
            </a:r>
          </a:p>
        </p:txBody>
      </p:sp>
    </p:spTree>
    <p:extLst>
      <p:ext uri="{BB962C8B-B14F-4D97-AF65-F5344CB8AC3E}">
        <p14:creationId xmlns:p14="http://schemas.microsoft.com/office/powerpoint/2010/main" val="478901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Drawing equipment and techniques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LINE TYPES</a:t>
            </a:r>
          </a:p>
          <a:p>
            <a:pPr>
              <a:lnSpc>
                <a:spcPct val="150000"/>
              </a:lnSpc>
            </a:pPr>
            <a:r>
              <a:rPr lang="en-GB" sz="2400" dirty="0">
                <a:latin typeface="Arial" panose="020B0604020202020204" pitchFamily="34" charset="0"/>
                <a:cs typeface="Arial" panose="020B0604020202020204" pitchFamily="34" charset="0"/>
              </a:rPr>
              <a:t>All engineering drawings are required to meet a certain standard, which includes the line types used to make a drawing. Different types of lines are used to indicate different aspects of a drawing, and these are called line conventions.</a:t>
            </a:r>
          </a:p>
        </p:txBody>
      </p:sp>
    </p:spTree>
    <p:extLst>
      <p:ext uri="{BB962C8B-B14F-4D97-AF65-F5344CB8AC3E}">
        <p14:creationId xmlns:p14="http://schemas.microsoft.com/office/powerpoint/2010/main" val="162692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Drawing equipment and techniques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ALPHANUMERICAL PRINTING</a:t>
            </a:r>
          </a:p>
          <a:p>
            <a:pPr>
              <a:lnSpc>
                <a:spcPct val="150000"/>
              </a:lnSpc>
            </a:pPr>
            <a:r>
              <a:rPr lang="en-GB" sz="2400" dirty="0">
                <a:latin typeface="Arial" panose="020B0604020202020204" pitchFamily="34" charset="0"/>
                <a:cs typeface="Arial" panose="020B0604020202020204" pitchFamily="34" charset="0"/>
              </a:rPr>
              <a:t>Alphanumerical printing is the printing of letters and numbers in a systematic way to add information on the drawing. Alphanumerical printing is done freehand with an H or 2H pencil and in between two faint lines, called guidelines. </a:t>
            </a:r>
          </a:p>
        </p:txBody>
      </p:sp>
    </p:spTree>
    <p:extLst>
      <p:ext uri="{BB962C8B-B14F-4D97-AF65-F5344CB8AC3E}">
        <p14:creationId xmlns:p14="http://schemas.microsoft.com/office/powerpoint/2010/main" val="75663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INSTRUMENTS USED IN FREEHAND DRAWING </a:t>
            </a:r>
          </a:p>
          <a:p>
            <a:pPr>
              <a:lnSpc>
                <a:spcPct val="150000"/>
              </a:lnSpc>
            </a:pPr>
            <a:r>
              <a:rPr lang="en-GB" sz="2400" dirty="0">
                <a:latin typeface="Arial" panose="020B0604020202020204" pitchFamily="34" charset="0"/>
                <a:cs typeface="Arial" panose="020B0604020202020204" pitchFamily="34" charset="0"/>
              </a:rPr>
              <a:t>The drawing instruments used in freehand drawing are pencil, paper and eraser. These instruments come in different sizes and shapes. Choosing the right material for freehand drawing has an impact on the overall quality of the drawing.</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Freehand drawing</a:t>
            </a:r>
          </a:p>
        </p:txBody>
      </p:sp>
    </p:spTree>
    <p:extLst>
      <p:ext uri="{BB962C8B-B14F-4D97-AF65-F5344CB8AC3E}">
        <p14:creationId xmlns:p14="http://schemas.microsoft.com/office/powerpoint/2010/main" val="144339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2080</Words>
  <Application>Microsoft Office PowerPoint</Application>
  <PresentationFormat>Widescreen</PresentationFormat>
  <Paragraphs>195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Ryk Cloete</cp:lastModifiedBy>
  <cp:revision>114</cp:revision>
  <dcterms:created xsi:type="dcterms:W3CDTF">2018-09-18T08:47:31Z</dcterms:created>
  <dcterms:modified xsi:type="dcterms:W3CDTF">2018-12-18T11:25:51Z</dcterms:modified>
</cp:coreProperties>
</file>