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0" r:id="rId4"/>
    <p:sldId id="277" r:id="rId5"/>
    <p:sldId id="278" r:id="rId6"/>
    <p:sldId id="279" r:id="rId7"/>
    <p:sldId id="280" r:id="rId8"/>
    <p:sldId id="281" r:id="rId9"/>
    <p:sldId id="327" r:id="rId10"/>
    <p:sldId id="328" r:id="rId11"/>
    <p:sldId id="271" r:id="rId12"/>
    <p:sldId id="282" r:id="rId13"/>
    <p:sldId id="283" r:id="rId14"/>
    <p:sldId id="284" r:id="rId15"/>
    <p:sldId id="285" r:id="rId16"/>
    <p:sldId id="286" r:id="rId17"/>
    <p:sldId id="287" r:id="rId18"/>
    <p:sldId id="288" r:id="rId19"/>
    <p:sldId id="289" r:id="rId20"/>
    <p:sldId id="290" r:id="rId21"/>
    <p:sldId id="293" r:id="rId22"/>
    <p:sldId id="272" r:id="rId23"/>
    <p:sldId id="291" r:id="rId24"/>
    <p:sldId id="294" r:id="rId25"/>
    <p:sldId id="295" r:id="rId26"/>
    <p:sldId id="296" r:id="rId27"/>
    <p:sldId id="297" r:id="rId28"/>
    <p:sldId id="298" r:id="rId29"/>
    <p:sldId id="299" r:id="rId30"/>
    <p:sldId id="300" r:id="rId31"/>
    <p:sldId id="301" r:id="rId32"/>
    <p:sldId id="273" r:id="rId33"/>
    <p:sldId id="303" r:id="rId34"/>
    <p:sldId id="304" r:id="rId35"/>
    <p:sldId id="305" r:id="rId36"/>
    <p:sldId id="306" r:id="rId37"/>
    <p:sldId id="307" r:id="rId38"/>
    <p:sldId id="308" r:id="rId39"/>
    <p:sldId id="309" r:id="rId40"/>
    <p:sldId id="310" r:id="rId41"/>
    <p:sldId id="274" r:id="rId42"/>
    <p:sldId id="311" r:id="rId43"/>
    <p:sldId id="312" r:id="rId44"/>
    <p:sldId id="313" r:id="rId45"/>
    <p:sldId id="314" r:id="rId46"/>
    <p:sldId id="315" r:id="rId47"/>
    <p:sldId id="275" r:id="rId48"/>
    <p:sldId id="316" r:id="rId49"/>
    <p:sldId id="317" r:id="rId50"/>
    <p:sldId id="318" r:id="rId51"/>
    <p:sldId id="319" r:id="rId52"/>
    <p:sldId id="320" r:id="rId53"/>
    <p:sldId id="321" r:id="rId54"/>
    <p:sldId id="322" r:id="rId55"/>
    <p:sldId id="323" r:id="rId56"/>
    <p:sldId id="324" r:id="rId57"/>
    <p:sldId id="325" r:id="rId58"/>
    <p:sldId id="32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74"/>
    <p:restoredTop sz="94570"/>
  </p:normalViewPr>
  <p:slideViewPr>
    <p:cSldViewPr snapToGrid="0" snapToObjects="1">
      <p:cViewPr varScale="1">
        <p:scale>
          <a:sx n="53" d="100"/>
          <a:sy n="53" d="100"/>
        </p:scale>
        <p:origin x="84" y="3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19" y="-38911"/>
            <a:ext cx="12193020" cy="6877456"/>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Engineering Science</a:t>
            </a:r>
          </a:p>
          <a:p>
            <a:pPr algn="r"/>
            <a:r>
              <a:rPr lang="en-GB" sz="5400" b="1" dirty="0">
                <a:solidFill>
                  <a:schemeClr val="bg1"/>
                </a:solidFill>
                <a:latin typeface="Brandon Grotesque Medium" panose="020B0603020203060202" pitchFamily="34" charset="77"/>
              </a:rPr>
              <a:t>N1</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FREE-FALLING BODIES</a:t>
            </a:r>
          </a:p>
          <a:p>
            <a:pPr>
              <a:lnSpc>
                <a:spcPct val="150000"/>
              </a:lnSpc>
            </a:pPr>
            <a:r>
              <a:rPr lang="en-GB" sz="2400" dirty="0">
                <a:latin typeface="Arial" panose="020B0604020202020204" pitchFamily="34" charset="0"/>
                <a:cs typeface="Arial" panose="020B0604020202020204" pitchFamily="34" charset="0"/>
              </a:rPr>
              <a:t>All free-falling bodies have the same acceleration. This is any object which has only the gravitational pull working on it.</a:t>
            </a:r>
          </a:p>
        </p:txBody>
      </p:sp>
    </p:spTree>
    <p:extLst>
      <p:ext uri="{BB962C8B-B14F-4D97-AF65-F5344CB8AC3E}">
        <p14:creationId xmlns:p14="http://schemas.microsoft.com/office/powerpoint/2010/main" val="49384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FORCES</a:t>
            </a:r>
          </a:p>
          <a:p>
            <a:pPr>
              <a:lnSpc>
                <a:spcPct val="150000"/>
              </a:lnSpc>
            </a:pPr>
            <a:r>
              <a:rPr lang="en-GB" sz="2400" dirty="0">
                <a:latin typeface="Arial" panose="020B0604020202020204" pitchFamily="34" charset="0"/>
                <a:cs typeface="Arial" panose="020B0604020202020204" pitchFamily="34" charset="0"/>
              </a:rPr>
              <a:t>Force is that influence which, when applied to a body, will change or tend to change its state of rest or uniform motion in a straight line. It is measured in </a:t>
            </a:r>
            <a:r>
              <a:rPr lang="en-GB" sz="2400" dirty="0" err="1">
                <a:latin typeface="Arial" panose="020B0604020202020204" pitchFamily="34" charset="0"/>
                <a:cs typeface="Arial" panose="020B0604020202020204" pitchFamily="34" charset="0"/>
              </a:rPr>
              <a:t>newtons</a:t>
            </a:r>
            <a:r>
              <a:rPr lang="en-GB" sz="24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2: Statics</a:t>
            </a:r>
          </a:p>
        </p:txBody>
      </p:sp>
    </p:spTree>
    <p:extLst>
      <p:ext uri="{BB962C8B-B14F-4D97-AF65-F5344CB8AC3E}">
        <p14:creationId xmlns:p14="http://schemas.microsoft.com/office/powerpoint/2010/main" val="78567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PARALLELOGRAM OF FORCES</a:t>
            </a:r>
          </a:p>
          <a:p>
            <a:pPr>
              <a:lnSpc>
                <a:spcPct val="150000"/>
              </a:lnSpc>
            </a:pPr>
            <a:r>
              <a:rPr lang="en-GB" sz="2400" dirty="0">
                <a:latin typeface="Arial" charset="0"/>
                <a:ea typeface="Arial" charset="0"/>
                <a:cs typeface="Arial" charset="0"/>
              </a:rPr>
              <a:t>If two similar forces acting on a point are represented as vectors by two adjacent sides of a parallelogram, their resultant will be represented in magnitude and direction by the diagonal of the parallelogram drawn from that point.</a:t>
            </a:r>
          </a:p>
        </p:txBody>
      </p:sp>
    </p:spTree>
    <p:extLst>
      <p:ext uri="{BB962C8B-B14F-4D97-AF65-F5344CB8AC3E}">
        <p14:creationId xmlns:p14="http://schemas.microsoft.com/office/powerpoint/2010/main" val="70350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TRIANGLE OF FORCES</a:t>
            </a:r>
          </a:p>
          <a:p>
            <a:pPr>
              <a:lnSpc>
                <a:spcPct val="150000"/>
              </a:lnSpc>
            </a:pPr>
            <a:r>
              <a:rPr lang="en-US" sz="2400" dirty="0">
                <a:latin typeface="Arial" charset="0"/>
                <a:ea typeface="Arial" charset="0"/>
                <a:cs typeface="Arial" charset="0"/>
              </a:rPr>
              <a:t>If three forces acting at a point are in equilibrium, they can be represented in</a:t>
            </a:r>
          </a:p>
          <a:p>
            <a:pPr>
              <a:lnSpc>
                <a:spcPct val="150000"/>
              </a:lnSpc>
            </a:pPr>
            <a:r>
              <a:rPr lang="en-US" sz="2400" dirty="0">
                <a:latin typeface="Arial" charset="0"/>
                <a:ea typeface="Arial" charset="0"/>
                <a:cs typeface="Arial" charset="0"/>
              </a:rPr>
              <a:t>magnitude and direction by the sides of a triangle taken in order.</a:t>
            </a:r>
            <a:endParaRPr lang="en-GB" sz="2400" b="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107898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LIFTING MACHINES</a:t>
            </a:r>
          </a:p>
          <a:p>
            <a:pPr>
              <a:lnSpc>
                <a:spcPct val="150000"/>
              </a:lnSpc>
            </a:pPr>
            <a:r>
              <a:rPr lang="en-GB" sz="2400" dirty="0">
                <a:latin typeface="Arial" panose="020B0604020202020204" pitchFamily="34" charset="0"/>
                <a:cs typeface="Arial" panose="020B0604020202020204" pitchFamily="34" charset="0"/>
              </a:rPr>
              <a:t>Lifting machines are mechanical devices designed to make work easier. These machines make it possible for a load (output force) larger that the applied effort (input force) to be raised.</a:t>
            </a:r>
          </a:p>
        </p:txBody>
      </p:sp>
    </p:spTree>
    <p:extLst>
      <p:ext uri="{BB962C8B-B14F-4D97-AF65-F5344CB8AC3E}">
        <p14:creationId xmlns:p14="http://schemas.microsoft.com/office/powerpoint/2010/main" val="43678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LEVER</a:t>
            </a:r>
          </a:p>
          <a:p>
            <a:pPr>
              <a:lnSpc>
                <a:spcPct val="150000"/>
              </a:lnSpc>
            </a:pPr>
            <a:r>
              <a:rPr lang="en-GB" sz="2400" dirty="0">
                <a:latin typeface="Arial" panose="020B0604020202020204" pitchFamily="34" charset="0"/>
                <a:cs typeface="Arial" panose="020B0604020202020204" pitchFamily="34" charset="0"/>
              </a:rPr>
              <a:t>The lever is probably the simplest of all lifting machines.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917" y="3299137"/>
            <a:ext cx="5537200" cy="2057400"/>
          </a:xfrm>
          <a:prstGeom prst="rect">
            <a:avLst/>
          </a:prstGeom>
        </p:spPr>
      </p:pic>
    </p:spTree>
    <p:extLst>
      <p:ext uri="{BB962C8B-B14F-4D97-AF65-F5344CB8AC3E}">
        <p14:creationId xmlns:p14="http://schemas.microsoft.com/office/powerpoint/2010/main" val="141106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PULLEY BLOCK SYSTEMS</a:t>
            </a:r>
          </a:p>
          <a:p>
            <a:pPr>
              <a:lnSpc>
                <a:spcPct val="150000"/>
              </a:lnSpc>
            </a:pPr>
            <a:r>
              <a:rPr lang="en-GB" sz="2400" dirty="0">
                <a:latin typeface="Arial" panose="020B0604020202020204" pitchFamily="34" charset="0"/>
                <a:cs typeface="Arial" panose="020B0604020202020204" pitchFamily="34" charset="0"/>
              </a:rPr>
              <a:t>This simple machine does not have a mechanical advantage, since the velocity ratio of the effort to the load is one. It does, however, have the great advantage of changing the line of action of the effort.</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876032" y="3997489"/>
            <a:ext cx="3041289" cy="1964400"/>
          </a:xfrm>
          <a:prstGeom prst="rect">
            <a:avLst/>
          </a:prstGeom>
        </p:spPr>
      </p:pic>
    </p:spTree>
    <p:extLst>
      <p:ext uri="{BB962C8B-B14F-4D97-AF65-F5344CB8AC3E}">
        <p14:creationId xmlns:p14="http://schemas.microsoft.com/office/powerpoint/2010/main" val="145026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WHEEL AND AXLE</a:t>
            </a:r>
          </a:p>
          <a:p>
            <a:pPr>
              <a:lnSpc>
                <a:spcPct val="150000"/>
              </a:lnSpc>
            </a:pPr>
            <a:r>
              <a:rPr lang="en-GB" sz="2400" dirty="0">
                <a:latin typeface="Arial" panose="020B0604020202020204" pitchFamily="34" charset="0"/>
                <a:cs typeface="Arial" panose="020B0604020202020204" pitchFamily="34" charset="0"/>
              </a:rPr>
              <a:t>The wheel and axle is an adaption of the crank and drum, which has been one of the most common and simple machines of the past. This winch is easy to construct and was popular for raising water from wells. It still has many uses today.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623" y="4162901"/>
            <a:ext cx="1905788" cy="1874157"/>
          </a:xfrm>
          <a:prstGeom prst="rect">
            <a:avLst/>
          </a:prstGeom>
        </p:spPr>
      </p:pic>
    </p:spTree>
    <p:extLst>
      <p:ext uri="{BB962C8B-B14F-4D97-AF65-F5344CB8AC3E}">
        <p14:creationId xmlns:p14="http://schemas.microsoft.com/office/powerpoint/2010/main" val="801393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MOMENTS</a:t>
            </a:r>
          </a:p>
          <a:p>
            <a:pPr>
              <a:lnSpc>
                <a:spcPct val="150000"/>
              </a:lnSpc>
            </a:pPr>
            <a:r>
              <a:rPr lang="en-US" sz="2400" dirty="0">
                <a:latin typeface="Arial" charset="0"/>
                <a:ea typeface="Arial" charset="0"/>
                <a:cs typeface="Arial" charset="0"/>
              </a:rPr>
              <a:t>The moment of a force is the turning effect of a force about a point. A spanner tightening a nut is an example of this.</a:t>
            </a:r>
            <a:endParaRPr lang="en-GB" sz="2400" b="1" dirty="0">
              <a:solidFill>
                <a:schemeClr val="accent2"/>
              </a:solidFill>
              <a:latin typeface="Arial" charset="0"/>
              <a:ea typeface="Arial" charset="0"/>
              <a:cs typeface="Arial"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720" y="4101708"/>
            <a:ext cx="4342752" cy="1667749"/>
          </a:xfrm>
          <a:prstGeom prst="rect">
            <a:avLst/>
          </a:prstGeom>
        </p:spPr>
      </p:pic>
    </p:spTree>
    <p:extLst>
      <p:ext uri="{BB962C8B-B14F-4D97-AF65-F5344CB8AC3E}">
        <p14:creationId xmlns:p14="http://schemas.microsoft.com/office/powerpoint/2010/main" val="170831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LEVERS (1 FORCE)</a:t>
            </a:r>
          </a:p>
          <a:p>
            <a:pPr>
              <a:lnSpc>
                <a:spcPct val="150000"/>
              </a:lnSpc>
            </a:pPr>
            <a:r>
              <a:rPr lang="en-GB" sz="2400" dirty="0">
                <a:latin typeface="Arial" panose="020B0604020202020204" pitchFamily="34" charset="0"/>
                <a:cs typeface="Arial" panose="020B0604020202020204" pitchFamily="34" charset="0"/>
              </a:rPr>
              <a:t>A lever is a rigid bar or other similar structure. When it is used to produce a turning moment at a point, the turning moment is usually referred to as a torque.</a:t>
            </a:r>
          </a:p>
        </p:txBody>
      </p:sp>
    </p:spTree>
    <p:extLst>
      <p:ext uri="{BB962C8B-B14F-4D97-AF65-F5344CB8AC3E}">
        <p14:creationId xmlns:p14="http://schemas.microsoft.com/office/powerpoint/2010/main" val="39254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SCALARS AND VECTORS</a:t>
            </a:r>
          </a:p>
          <a:p>
            <a:pPr>
              <a:lnSpc>
                <a:spcPct val="150000"/>
              </a:lnSpc>
            </a:pPr>
            <a:r>
              <a:rPr lang="en-GB" sz="2400" dirty="0">
                <a:latin typeface="Arial" panose="020B0604020202020204" pitchFamily="34" charset="0"/>
                <a:cs typeface="Arial" panose="020B0604020202020204" pitchFamily="34" charset="0"/>
              </a:rPr>
              <a:t>A scalar is a quantity which has only magnitude while a vector is a quantity which has both magnitude and direction.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1: Dynamics</a:t>
            </a:r>
          </a:p>
        </p:txBody>
      </p:sp>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LEVERS (2 FORCES)</a:t>
            </a:r>
          </a:p>
          <a:p>
            <a:pPr>
              <a:lnSpc>
                <a:spcPct val="150000"/>
              </a:lnSpc>
            </a:pPr>
            <a:r>
              <a:rPr lang="en-GB" sz="2400" dirty="0">
                <a:latin typeface="Arial" panose="020B0604020202020204" pitchFamily="34" charset="0"/>
                <a:cs typeface="Arial" panose="020B0604020202020204" pitchFamily="34" charset="0"/>
              </a:rPr>
              <a:t>In a two force lever, the weight of the load is great compared to the applied effort but the distance between the set in the fulcrum and load, is small compared to the distance from the fulcrum to the effort.</a:t>
            </a:r>
          </a:p>
        </p:txBody>
      </p:sp>
    </p:spTree>
    <p:extLst>
      <p:ext uri="{BB962C8B-B14F-4D97-AF65-F5344CB8AC3E}">
        <p14:creationId xmlns:p14="http://schemas.microsoft.com/office/powerpoint/2010/main" val="13203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Statics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BEAMS</a:t>
            </a:r>
          </a:p>
          <a:p>
            <a:pPr>
              <a:lnSpc>
                <a:spcPct val="150000"/>
              </a:lnSpc>
            </a:pPr>
            <a:r>
              <a:rPr lang="en-GB" sz="2400" dirty="0">
                <a:latin typeface="Arial" panose="020B0604020202020204" pitchFamily="34" charset="0"/>
                <a:cs typeface="Arial" panose="020B0604020202020204" pitchFamily="34" charset="0"/>
              </a:rPr>
              <a:t>When a horizontal beam, resting on supports, is in equilibrium when acted upon by vertical forces, then;</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Sum of clockwise moments = sum of anticlockwise moments about the same point,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Sum of upward forces = sum of downward forces.</a:t>
            </a:r>
          </a:p>
        </p:txBody>
      </p:sp>
    </p:spTree>
    <p:extLst>
      <p:ext uri="{BB962C8B-B14F-4D97-AF65-F5344CB8AC3E}">
        <p14:creationId xmlns:p14="http://schemas.microsoft.com/office/powerpoint/2010/main" val="143393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ENERGY</a:t>
            </a:r>
          </a:p>
          <a:p>
            <a:pPr>
              <a:lnSpc>
                <a:spcPct val="150000"/>
              </a:lnSpc>
            </a:pPr>
            <a:r>
              <a:rPr lang="en-US" sz="2400" dirty="0">
                <a:latin typeface="Arial" charset="0"/>
                <a:ea typeface="Arial" charset="0"/>
                <a:cs typeface="Arial" charset="0"/>
              </a:rPr>
              <a:t>Energy is the capacity to do work. Energy is measured in joules.</a:t>
            </a:r>
          </a:p>
          <a:p>
            <a:pPr>
              <a:lnSpc>
                <a:spcPct val="150000"/>
              </a:lnSpc>
            </a:pPr>
            <a:r>
              <a:rPr lang="en-US" sz="2400" dirty="0">
                <a:latin typeface="Arial" charset="0"/>
                <a:ea typeface="Arial" charset="0"/>
                <a:cs typeface="Arial" charset="0"/>
              </a:rPr>
              <a:t>Energy occurs in many forms such as thermal (or heat), chemical, electrical, potential, kinetic, magnetic and atomic energy.</a:t>
            </a:r>
            <a:endParaRPr lang="en-GB" sz="2400" dirty="0">
              <a:latin typeface="Arial" charset="0"/>
              <a:ea typeface="Arial" charset="0"/>
              <a:cs typeface="Arial"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3: Energy, work and power</a:t>
            </a:r>
          </a:p>
        </p:txBody>
      </p:sp>
    </p:spTree>
    <p:extLst>
      <p:ext uri="{BB962C8B-B14F-4D97-AF65-F5344CB8AC3E}">
        <p14:creationId xmlns:p14="http://schemas.microsoft.com/office/powerpoint/2010/main" val="114292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POTENTIAL ENERGY (PE)</a:t>
            </a:r>
          </a:p>
          <a:p>
            <a:pPr>
              <a:lnSpc>
                <a:spcPct val="150000"/>
              </a:lnSpc>
            </a:pPr>
            <a:r>
              <a:rPr lang="en-GB" sz="2400" dirty="0">
                <a:latin typeface="Arial" panose="020B0604020202020204" pitchFamily="34" charset="0"/>
                <a:cs typeface="Arial" panose="020B0604020202020204" pitchFamily="34" charset="0"/>
              </a:rPr>
              <a:t>Potential energy is the energy a body possesses by virtue of its “position” or “state of strain”.</a:t>
            </a:r>
          </a:p>
        </p:txBody>
      </p:sp>
    </p:spTree>
    <p:extLst>
      <p:ext uri="{BB962C8B-B14F-4D97-AF65-F5344CB8AC3E}">
        <p14:creationId xmlns:p14="http://schemas.microsoft.com/office/powerpoint/2010/main" val="134266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KINETIC ENERGY (KE)</a:t>
            </a:r>
          </a:p>
          <a:p>
            <a:pPr>
              <a:lnSpc>
                <a:spcPct val="150000"/>
              </a:lnSpc>
            </a:pPr>
            <a:r>
              <a:rPr lang="en-GB" sz="2400" dirty="0">
                <a:latin typeface="Arial" panose="020B0604020202020204" pitchFamily="34" charset="0"/>
                <a:cs typeface="Arial" panose="020B0604020202020204" pitchFamily="34" charset="0"/>
              </a:rPr>
              <a:t>Kinetic energy is the energy that a body possesses by virtue of its motion.</a:t>
            </a:r>
          </a:p>
        </p:txBody>
      </p:sp>
    </p:spTree>
    <p:extLst>
      <p:ext uri="{BB962C8B-B14F-4D97-AF65-F5344CB8AC3E}">
        <p14:creationId xmlns:p14="http://schemas.microsoft.com/office/powerpoint/2010/main" val="37123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 ENERGY </a:t>
            </a:r>
          </a:p>
          <a:p>
            <a:pPr>
              <a:lnSpc>
                <a:spcPct val="150000"/>
              </a:lnSpc>
            </a:pPr>
            <a:r>
              <a:rPr lang="en-GB" sz="2400" dirty="0">
                <a:latin typeface="Arial" panose="020B0604020202020204" pitchFamily="34" charset="0"/>
                <a:cs typeface="Arial" panose="020B0604020202020204" pitchFamily="34" charset="0"/>
              </a:rPr>
              <a:t>Heat is associated with the kinetic energy of molecules. Heat can be used to</a:t>
            </a:r>
          </a:p>
          <a:p>
            <a:pPr>
              <a:lnSpc>
                <a:spcPct val="150000"/>
              </a:lnSpc>
            </a:pPr>
            <a:r>
              <a:rPr lang="en-GB" sz="2400" dirty="0">
                <a:latin typeface="Arial" panose="020B0604020202020204" pitchFamily="34" charset="0"/>
                <a:cs typeface="Arial" panose="020B0604020202020204" pitchFamily="34" charset="0"/>
              </a:rPr>
              <a:t>convert water into steam. The heat energy stored in the steam can then be used to drive steam engines or steam turbines.</a:t>
            </a:r>
          </a:p>
        </p:txBody>
      </p:sp>
    </p:spTree>
    <p:extLst>
      <p:ext uri="{BB962C8B-B14F-4D97-AF65-F5344CB8AC3E}">
        <p14:creationId xmlns:p14="http://schemas.microsoft.com/office/powerpoint/2010/main" val="107562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CHEMICAL ENERGY </a:t>
            </a:r>
          </a:p>
          <a:p>
            <a:pPr>
              <a:lnSpc>
                <a:spcPct val="150000"/>
              </a:lnSpc>
            </a:pPr>
            <a:r>
              <a:rPr lang="en-GB" sz="2400" dirty="0">
                <a:latin typeface="Arial" panose="020B0604020202020204" pitchFamily="34" charset="0"/>
                <a:cs typeface="Arial" panose="020B0604020202020204" pitchFamily="34" charset="0"/>
              </a:rPr>
              <a:t>When fuels such as wood, coal and gas burn, chemical reactions take place and heat energy is released. In a petrol engine, the chemical energy in the petrol is converted into heat and mechanical energy.</a:t>
            </a:r>
          </a:p>
        </p:txBody>
      </p:sp>
    </p:spTree>
    <p:extLst>
      <p:ext uri="{BB962C8B-B14F-4D97-AF65-F5344CB8AC3E}">
        <p14:creationId xmlns:p14="http://schemas.microsoft.com/office/powerpoint/2010/main" val="1965943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ENERGY </a:t>
            </a:r>
          </a:p>
          <a:p>
            <a:pPr>
              <a:lnSpc>
                <a:spcPct val="150000"/>
              </a:lnSpc>
            </a:pPr>
            <a:r>
              <a:rPr lang="en-GB" sz="2400" dirty="0">
                <a:latin typeface="Arial" panose="020B0604020202020204" pitchFamily="34" charset="0"/>
                <a:cs typeface="Arial" panose="020B0604020202020204" pitchFamily="34" charset="0"/>
              </a:rPr>
              <a:t>Electrical energy is probably the most useful form of energy and is associated with the forces between electrical charges. It is readily obtainable, economical, efficient and easy to control.</a:t>
            </a:r>
          </a:p>
        </p:txBody>
      </p:sp>
    </p:spTree>
    <p:extLst>
      <p:ext uri="{BB962C8B-B14F-4D97-AF65-F5344CB8AC3E}">
        <p14:creationId xmlns:p14="http://schemas.microsoft.com/office/powerpoint/2010/main" val="142109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CONSERVATION OF ENERGY </a:t>
            </a:r>
          </a:p>
          <a:p>
            <a:pPr>
              <a:lnSpc>
                <a:spcPct val="150000"/>
              </a:lnSpc>
            </a:pPr>
            <a:r>
              <a:rPr lang="en-GB" sz="2400" dirty="0">
                <a:latin typeface="Arial" panose="020B0604020202020204" pitchFamily="34" charset="0"/>
                <a:cs typeface="Arial" panose="020B0604020202020204" pitchFamily="34" charset="0"/>
              </a:rPr>
              <a:t>The law of the conservation of energy states that energy cannot be created or destroyed, but it can be changed from one form to another.</a:t>
            </a:r>
          </a:p>
        </p:txBody>
      </p:sp>
    </p:spTree>
    <p:extLst>
      <p:ext uri="{BB962C8B-B14F-4D97-AF65-F5344CB8AC3E}">
        <p14:creationId xmlns:p14="http://schemas.microsoft.com/office/powerpoint/2010/main" val="85383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ENERGY CONVERSION</a:t>
            </a:r>
          </a:p>
          <a:p>
            <a:pPr>
              <a:lnSpc>
                <a:spcPct val="150000"/>
              </a:lnSpc>
            </a:pPr>
            <a:r>
              <a:rPr lang="en-GB" sz="2400" dirty="0">
                <a:latin typeface="Arial" panose="020B0604020202020204" pitchFamily="34" charset="0"/>
                <a:cs typeface="Arial" panose="020B0604020202020204" pitchFamily="34" charset="0"/>
              </a:rPr>
              <a:t>Energy can be converted from one form to another. For example, potential energy can be converted into kinetic energy when movement is gained.</a:t>
            </a:r>
          </a:p>
        </p:txBody>
      </p:sp>
    </p:spTree>
    <p:extLst>
      <p:ext uri="{BB962C8B-B14F-4D97-AF65-F5344CB8AC3E}">
        <p14:creationId xmlns:p14="http://schemas.microsoft.com/office/powerpoint/2010/main" val="58489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GRAPHICAL REPRESENTATION OF SCALARS AND VECTORS</a:t>
            </a:r>
          </a:p>
          <a:p>
            <a:pPr>
              <a:lnSpc>
                <a:spcPct val="150000"/>
              </a:lnSpc>
            </a:pPr>
            <a:r>
              <a:rPr lang="en-US" sz="2400" dirty="0">
                <a:latin typeface="Arial" charset="0"/>
                <a:ea typeface="Arial" charset="0"/>
                <a:cs typeface="Arial" charset="0"/>
              </a:rPr>
              <a:t>A scalar may be represented graphically by drawing a straight line to a suitable scale. By representing its direction in the form of an arrow head, the scalar quantity becomes a vector quantity.</a:t>
            </a:r>
            <a:endParaRPr lang="en-GB" sz="2400" b="1" dirty="0">
              <a:solidFill>
                <a:schemeClr val="accent2"/>
              </a:solidFill>
              <a:latin typeface="Arial" charset="0"/>
              <a:ea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067" y="4306456"/>
            <a:ext cx="5168900" cy="698500"/>
          </a:xfrm>
          <a:prstGeom prst="rect">
            <a:avLst/>
          </a:prstGeom>
        </p:spPr>
      </p:pic>
    </p:spTree>
    <p:extLst>
      <p:ext uri="{BB962C8B-B14F-4D97-AF65-F5344CB8AC3E}">
        <p14:creationId xmlns:p14="http://schemas.microsoft.com/office/powerpoint/2010/main" val="212996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a:t>
                </a:r>
              </a:p>
              <a:p>
                <a:pPr>
                  <a:lnSpc>
                    <a:spcPct val="150000"/>
                  </a:lnSpc>
                </a:pPr>
                <a:r>
                  <a:rPr lang="en-US" sz="2400" dirty="0">
                    <a:latin typeface="Arial" charset="0"/>
                    <a:ea typeface="Arial" charset="0"/>
                    <a:cs typeface="Arial" charset="0"/>
                  </a:rPr>
                  <a:t>Work is the measure of change of energy state. It is measured in joules.</a:t>
                </a:r>
              </a:p>
              <a:p>
                <a:pPr>
                  <a:lnSpc>
                    <a:spcPct val="150000"/>
                  </a:lnSpc>
                </a:pPr>
                <a:r>
                  <a:rPr lang="en-US" sz="2400" dirty="0">
                    <a:latin typeface="Arial" charset="0"/>
                    <a:ea typeface="Arial" charset="0"/>
                    <a:cs typeface="Arial" charset="0"/>
                  </a:rPr>
                  <a:t>Work is done regardless of whether the force moves in a straight line or rotates about a point.</a:t>
                </a:r>
              </a:p>
              <a:p>
                <a:pPr>
                  <a:lnSpc>
                    <a:spcPct val="150000"/>
                  </a:lnSpc>
                </a:pPr>
                <a14:m>
                  <m:oMathPara xmlns:m="http://schemas.openxmlformats.org/officeDocument/2006/math">
                    <m:oMathParaPr>
                      <m:jc m:val="centerGroup"/>
                    </m:oMathParaPr>
                    <m:oMath xmlns:m="http://schemas.openxmlformats.org/officeDocument/2006/math">
                      <m:r>
                        <a:rPr lang="en-US" sz="2400" i="1" dirty="0" smtClean="0">
                          <a:latin typeface="Cambria Math" charset="0"/>
                          <a:ea typeface="Arial" charset="0"/>
                          <a:cs typeface="Arial" charset="0"/>
                        </a:rPr>
                        <m:t>𝑊</m:t>
                      </m:r>
                      <m:r>
                        <a:rPr lang="en-US" sz="2400" b="0" i="1" dirty="0" smtClean="0">
                          <a:latin typeface="Cambria Math" charset="0"/>
                          <a:ea typeface="Arial" charset="0"/>
                          <a:cs typeface="Arial" charset="0"/>
                        </a:rPr>
                        <m:t>=</m:t>
                      </m:r>
                      <m:r>
                        <a:rPr lang="en-US" sz="2400" b="0" i="1" dirty="0" smtClean="0">
                          <a:latin typeface="Cambria Math" charset="0"/>
                          <a:ea typeface="Arial" charset="0"/>
                          <a:cs typeface="Arial" charset="0"/>
                        </a:rPr>
                        <m:t>𝐹</m:t>
                      </m:r>
                      <m:r>
                        <m:rPr>
                          <m:sty m:val="p"/>
                        </m:rPr>
                        <a:rPr lang="en-US" sz="2400" b="0" i="0" dirty="0" smtClean="0">
                          <a:latin typeface="Cambria Math" charset="0"/>
                          <a:ea typeface="Arial" charset="0"/>
                          <a:cs typeface="Arial" charset="0"/>
                        </a:rPr>
                        <m:t>xs</m:t>
                      </m:r>
                    </m:oMath>
                  </m:oMathPara>
                </a14:m>
                <a:endParaRPr lang="en-GB" sz="2400" dirty="0">
                  <a:latin typeface="Arial" charset="0"/>
                  <a:ea typeface="Arial" charset="0"/>
                  <a:cs typeface="Arial" charset="0"/>
                </a:endParaRPr>
              </a:p>
              <a:p>
                <a:pPr>
                  <a:lnSpc>
                    <a:spcPct val="150000"/>
                  </a:lnSpc>
                </a:pPr>
                <a:r>
                  <a:rPr lang="en-GB" sz="2400" dirty="0">
                    <a:latin typeface="Arial" charset="0"/>
                    <a:ea typeface="Arial" charset="0"/>
                    <a:cs typeface="Arial" charset="0"/>
                  </a:rPr>
                  <a:t>Where W = work,</a:t>
                </a:r>
              </a:p>
              <a:p>
                <a:pPr>
                  <a:lnSpc>
                    <a:spcPct val="150000"/>
                  </a:lnSpc>
                </a:pPr>
                <a:r>
                  <a:rPr lang="en-GB" sz="2400" dirty="0">
                    <a:latin typeface="Arial" charset="0"/>
                    <a:ea typeface="Arial" charset="0"/>
                    <a:cs typeface="Arial" charset="0"/>
                  </a:rPr>
                  <a:t>F = Effective force, and</a:t>
                </a:r>
              </a:p>
              <a:p>
                <a:pPr>
                  <a:lnSpc>
                    <a:spcPct val="150000"/>
                  </a:lnSpc>
                </a:pPr>
                <a:r>
                  <a:rPr lang="en-GB" sz="2400" dirty="0">
                    <a:latin typeface="Arial" charset="0"/>
                    <a:ea typeface="Arial" charset="0"/>
                    <a:cs typeface="Arial" charset="0"/>
                  </a:rPr>
                  <a:t>s = distance.</a:t>
                </a:r>
              </a:p>
            </p:txBody>
          </p:sp>
        </mc:Choice>
        <mc:Fallback xmlns="">
          <p:sp>
            <p:nvSpPr>
              <p:cNvPr id="12" name="TextBox 11">
                <a:extLst>
                  <a:ext uri="{FF2B5EF4-FFF2-40B4-BE49-F238E27FC236}">
                    <a16:creationId xmlns:a14="http://schemas.microsoft.com/office/drawing/2010/main" xmlns:a16="http://schemas.microsoft.com/office/drawing/2014/main" xmlns=""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524315"/>
              </a:xfrm>
              <a:prstGeom prst="rect">
                <a:avLst/>
              </a:prstGeom>
              <a:blipFill rotWithShape="0">
                <a:blip r:embed="rId4"/>
                <a:stretch>
                  <a:fillRect l="-863" b="-809"/>
                </a:stretch>
              </a:blipFill>
            </p:spPr>
            <p:txBody>
              <a:bodyPr/>
              <a:lstStyle/>
              <a:p>
                <a:r>
                  <a:rPr lang="en-US">
                    <a:noFill/>
                  </a:rPr>
                  <a:t> </a:t>
                </a:r>
              </a:p>
            </p:txBody>
          </p:sp>
        </mc:Fallback>
      </mc:AlternateContent>
    </p:spTree>
    <p:extLst>
      <p:ext uri="{BB962C8B-B14F-4D97-AF65-F5344CB8AC3E}">
        <p14:creationId xmlns:p14="http://schemas.microsoft.com/office/powerpoint/2010/main" val="2011099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Energy, work and power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89946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POWER</a:t>
                </a:r>
              </a:p>
              <a:p>
                <a:pPr>
                  <a:lnSpc>
                    <a:spcPct val="150000"/>
                  </a:lnSpc>
                </a:pPr>
                <a:r>
                  <a:rPr lang="en-GB" sz="2400" dirty="0">
                    <a:latin typeface="Arial" panose="020B0604020202020204" pitchFamily="34" charset="0"/>
                    <a:cs typeface="Arial" panose="020B0604020202020204" pitchFamily="34" charset="0"/>
                  </a:rPr>
                  <a:t>Power is the rate of doing work.</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charset="0"/>
                          <a:cs typeface="Arial" panose="020B0604020202020204" pitchFamily="34" charset="0"/>
                        </a:rPr>
                        <m:t>𝑃</m:t>
                      </m:r>
                      <m:r>
                        <a:rPr lang="en-US" sz="2400" b="0" i="1" smtClean="0">
                          <a:latin typeface="Cambria Math"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charset="0"/>
                              <a:cs typeface="Arial" panose="020B0604020202020204" pitchFamily="34" charset="0"/>
                            </a:rPr>
                            <m:t>𝑊</m:t>
                          </m:r>
                        </m:num>
                        <m:den>
                          <m:r>
                            <a:rPr lang="en-US" sz="2400" b="0" i="1" smtClean="0">
                              <a:latin typeface="Cambria Math" charset="0"/>
                              <a:cs typeface="Arial" panose="020B0604020202020204" pitchFamily="34" charset="0"/>
                            </a:rPr>
                            <m:t>𝑡</m:t>
                          </m:r>
                        </m:den>
                      </m:f>
                    </m:oMath>
                  </m:oMathPara>
                </a14:m>
                <a:endParaRPr lang="en-US" sz="2400" b="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Where P = power,</a:t>
                </a:r>
              </a:p>
              <a:p>
                <a:pPr>
                  <a:lnSpc>
                    <a:spcPct val="150000"/>
                  </a:lnSpc>
                </a:pPr>
                <a:r>
                  <a:rPr lang="en-GB" sz="2400" dirty="0">
                    <a:latin typeface="Arial" panose="020B0604020202020204" pitchFamily="34" charset="0"/>
                    <a:cs typeface="Arial" panose="020B0604020202020204" pitchFamily="34" charset="0"/>
                  </a:rPr>
                  <a:t>W = work, and</a:t>
                </a:r>
              </a:p>
              <a:p>
                <a:pPr>
                  <a:lnSpc>
                    <a:spcPct val="150000"/>
                  </a:lnSpc>
                </a:pPr>
                <a:r>
                  <a:rPr lang="en-GB" sz="2400" dirty="0">
                    <a:latin typeface="Arial" panose="020B0604020202020204" pitchFamily="34" charset="0"/>
                    <a:cs typeface="Arial" panose="020B0604020202020204" pitchFamily="34" charset="0"/>
                  </a:rPr>
                  <a:t>t = time.</a:t>
                </a:r>
              </a:p>
            </p:txBody>
          </p:sp>
        </mc:Choice>
        <mc:Fallback xmlns="">
          <p:sp>
            <p:nvSpPr>
              <p:cNvPr id="12" name="TextBox 11">
                <a:extLst>
                  <a:ext uri="{FF2B5EF4-FFF2-40B4-BE49-F238E27FC236}">
                    <a16:creationId xmlns="" xmlns:a16="http://schemas.microsoft.com/office/drawing/2014/main" xmlns:a14="http://schemas.microsoft.com/office/drawing/2010/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899465"/>
              </a:xfrm>
              <a:prstGeom prst="rect">
                <a:avLst/>
              </a:prstGeom>
              <a:blipFill rotWithShape="0">
                <a:blip r:embed="rId4"/>
                <a:stretch>
                  <a:fillRect l="-863" b="-1095"/>
                </a:stretch>
              </a:blipFill>
            </p:spPr>
            <p:txBody>
              <a:bodyPr/>
              <a:lstStyle/>
              <a:p>
                <a:r>
                  <a:rPr lang="en-US">
                    <a:noFill/>
                  </a:rPr>
                  <a:t> </a:t>
                </a:r>
              </a:p>
            </p:txBody>
          </p:sp>
        </mc:Fallback>
      </mc:AlternateContent>
    </p:spTree>
    <p:extLst>
      <p:ext uri="{BB962C8B-B14F-4D97-AF65-F5344CB8AC3E}">
        <p14:creationId xmlns:p14="http://schemas.microsoft.com/office/powerpoint/2010/main" val="1890728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 AND TEMPERATURE</a:t>
            </a:r>
          </a:p>
          <a:p>
            <a:pPr>
              <a:lnSpc>
                <a:spcPct val="150000"/>
              </a:lnSpc>
            </a:pPr>
            <a:r>
              <a:rPr lang="en-GB" sz="2400" dirty="0">
                <a:latin typeface="Arial" panose="020B0604020202020204" pitchFamily="34" charset="0"/>
                <a:cs typeface="Arial" panose="020B0604020202020204" pitchFamily="34" charset="0"/>
              </a:rPr>
              <a:t>Heat is a form of energy and temperature is an indication of the degree of hotness or coldness of a body.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4: Heat</a:t>
            </a:r>
          </a:p>
        </p:txBody>
      </p:sp>
    </p:spTree>
    <p:extLst>
      <p:ext uri="{BB962C8B-B14F-4D97-AF65-F5344CB8AC3E}">
        <p14:creationId xmlns:p14="http://schemas.microsoft.com/office/powerpoint/2010/main" val="44829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TEMPERATURE MEASUREMENT</a:t>
            </a:r>
          </a:p>
          <a:p>
            <a:pPr>
              <a:lnSpc>
                <a:spcPct val="150000"/>
              </a:lnSpc>
            </a:pPr>
            <a:r>
              <a:rPr lang="en-GB" sz="2400" dirty="0">
                <a:latin typeface="Arial" panose="020B0604020202020204" pitchFamily="34" charset="0"/>
                <a:cs typeface="Arial" panose="020B0604020202020204" pitchFamily="34" charset="0"/>
              </a:rPr>
              <a:t>There are various instruments used for measuring temperatures. Instruments used for measuring relatively low temperatures are referred to as thermometers and those used for measuring high temperatures are known as pyrometers.</a:t>
            </a:r>
          </a:p>
        </p:txBody>
      </p:sp>
    </p:spTree>
    <p:extLst>
      <p:ext uri="{BB962C8B-B14F-4D97-AF65-F5344CB8AC3E}">
        <p14:creationId xmlns:p14="http://schemas.microsoft.com/office/powerpoint/2010/main" val="546911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20542"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THERMOMETERS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Coloured alcohol thermometers;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Mercury thermometers.</a:t>
            </a:r>
          </a:p>
          <a:p>
            <a:pPr>
              <a:lnSpc>
                <a:spcPct val="150000"/>
              </a:lnSpc>
            </a:pPr>
            <a:r>
              <a:rPr lang="en-GB" sz="2400" dirty="0">
                <a:latin typeface="Arial" panose="020B0604020202020204" pitchFamily="34" charset="0"/>
                <a:cs typeface="Arial" panose="020B0604020202020204" pitchFamily="34" charset="0"/>
              </a:rPr>
              <a:t>An increase in temperature will cause the liquid to expand and move further up the bore. This can then easily be read against the scale.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7525" y="4850056"/>
            <a:ext cx="5281553" cy="1121746"/>
          </a:xfrm>
          <a:prstGeom prst="rect">
            <a:avLst/>
          </a:prstGeom>
        </p:spPr>
      </p:pic>
    </p:spTree>
    <p:extLst>
      <p:ext uri="{BB962C8B-B14F-4D97-AF65-F5344CB8AC3E}">
        <p14:creationId xmlns:p14="http://schemas.microsoft.com/office/powerpoint/2010/main" val="467497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 TRANSFERS</a:t>
            </a:r>
          </a:p>
          <a:p>
            <a:pPr>
              <a:lnSpc>
                <a:spcPct val="150000"/>
              </a:lnSpc>
            </a:pPr>
            <a:r>
              <a:rPr lang="en-GB" sz="2400" dirty="0">
                <a:latin typeface="Arial" panose="020B0604020202020204" pitchFamily="34" charset="0"/>
                <a:cs typeface="Arial" panose="020B0604020202020204" pitchFamily="34" charset="0"/>
              </a:rPr>
              <a:t>Heat can be transferred in three ways: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Conduction;</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Convection;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Radiation.</a:t>
            </a:r>
          </a:p>
        </p:txBody>
      </p:sp>
    </p:spTree>
    <p:extLst>
      <p:ext uri="{BB962C8B-B14F-4D97-AF65-F5344CB8AC3E}">
        <p14:creationId xmlns:p14="http://schemas.microsoft.com/office/powerpoint/2010/main" val="2022821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EFFECTS OF HEAT </a:t>
            </a:r>
          </a:p>
          <a:p>
            <a:pPr>
              <a:lnSpc>
                <a:spcPct val="150000"/>
              </a:lnSpc>
            </a:pPr>
            <a:r>
              <a:rPr lang="en-GB" sz="2400" dirty="0">
                <a:latin typeface="Arial" panose="020B0604020202020204" pitchFamily="34" charset="0"/>
                <a:cs typeface="Arial" panose="020B0604020202020204" pitchFamily="34" charset="0"/>
              </a:rPr>
              <a:t>When heat is added to or removed from a substance, changes take place. Some of the common effects are: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Temperature changes;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Colour changes;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Volume changes;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Change of phase;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Change of resistance.</a:t>
            </a:r>
          </a:p>
        </p:txBody>
      </p:sp>
    </p:spTree>
    <p:extLst>
      <p:ext uri="{BB962C8B-B14F-4D97-AF65-F5344CB8AC3E}">
        <p14:creationId xmlns:p14="http://schemas.microsoft.com/office/powerpoint/2010/main" val="1188201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THERMOCOUPLE</a:t>
            </a:r>
          </a:p>
          <a:p>
            <a:pPr>
              <a:lnSpc>
                <a:spcPct val="150000"/>
              </a:lnSpc>
            </a:pPr>
            <a:r>
              <a:rPr lang="en-GB" sz="2400" dirty="0">
                <a:latin typeface="Arial" panose="020B0604020202020204" pitchFamily="34" charset="0"/>
                <a:cs typeface="Arial" panose="020B0604020202020204" pitchFamily="34" charset="0"/>
              </a:rPr>
              <a:t>A typical thermocouple can be used: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For measuring temperatures in furnaces;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To be permanently inserted (wound) inside the windings of large electric motors;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To be permanently placed in hard to reach places of machines.</a:t>
            </a:r>
          </a:p>
        </p:txBody>
      </p:sp>
    </p:spTree>
    <p:extLst>
      <p:ext uri="{BB962C8B-B14F-4D97-AF65-F5344CB8AC3E}">
        <p14:creationId xmlns:p14="http://schemas.microsoft.com/office/powerpoint/2010/main" val="159101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SPECIFIC HEAT CAPACITY</a:t>
            </a:r>
          </a:p>
          <a:p>
            <a:pPr>
              <a:lnSpc>
                <a:spcPct val="150000"/>
              </a:lnSpc>
            </a:pPr>
            <a:r>
              <a:rPr lang="en-GB" sz="2400" dirty="0">
                <a:latin typeface="Arial" panose="020B0604020202020204" pitchFamily="34" charset="0"/>
                <a:cs typeface="Arial" panose="020B0604020202020204" pitchFamily="34" charset="0"/>
              </a:rPr>
              <a:t>Specific heat capacity is the amount of heat energy required to raise the temperature of 1 kg of a substance 1 °C (or 1 K).</a:t>
            </a:r>
          </a:p>
        </p:txBody>
      </p:sp>
    </p:spTree>
    <p:extLst>
      <p:ext uri="{BB962C8B-B14F-4D97-AF65-F5344CB8AC3E}">
        <p14:creationId xmlns:p14="http://schemas.microsoft.com/office/powerpoint/2010/main" val="1164991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 TRANSFER (SUBSTANCES IN CONTACT)</a:t>
            </a:r>
          </a:p>
          <a:p>
            <a:pPr>
              <a:lnSpc>
                <a:spcPct val="150000"/>
              </a:lnSpc>
            </a:pPr>
            <a:r>
              <a:rPr lang="en-GB" sz="2400" dirty="0">
                <a:latin typeface="Arial" panose="020B0604020202020204" pitchFamily="34" charset="0"/>
                <a:cs typeface="Arial" panose="020B0604020202020204" pitchFamily="34" charset="0"/>
              </a:rPr>
              <a:t>When a hot substance is mixed or brought into contact with a cooler one, heat is transferred from the hotter substance to the cooler one until their temperatures are equal.</a:t>
            </a:r>
          </a:p>
        </p:txBody>
      </p:sp>
    </p:spTree>
    <p:extLst>
      <p:ext uri="{BB962C8B-B14F-4D97-AF65-F5344CB8AC3E}">
        <p14:creationId xmlns:p14="http://schemas.microsoft.com/office/powerpoint/2010/main" val="74140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VECTOR ADDITION</a:t>
            </a:r>
          </a:p>
          <a:p>
            <a:pPr>
              <a:lnSpc>
                <a:spcPct val="150000"/>
              </a:lnSpc>
            </a:pPr>
            <a:r>
              <a:rPr lang="en-GB" sz="2400" dirty="0">
                <a:latin typeface="Arial" panose="020B0604020202020204" pitchFamily="34" charset="0"/>
                <a:cs typeface="Arial" panose="020B0604020202020204" pitchFamily="34" charset="0"/>
              </a:rPr>
              <a:t>The addition of vectors working along a straight line, is similar to numerical and scalar addition.</a:t>
            </a:r>
          </a:p>
          <a:p>
            <a:pPr>
              <a:lnSpc>
                <a:spcPct val="150000"/>
              </a:lnSpc>
            </a:pPr>
            <a:r>
              <a:rPr lang="en-GB" sz="2400" dirty="0">
                <a:latin typeface="Arial" panose="020B0604020202020204" pitchFamily="34" charset="0"/>
                <a:cs typeface="Arial" panose="020B0604020202020204" pitchFamily="34" charset="0"/>
              </a:rPr>
              <a:t>Coplanar vectors, also known as two-dimensional vectors, act in the same plane.</a:t>
            </a:r>
          </a:p>
        </p:txBody>
      </p:sp>
    </p:spTree>
    <p:extLst>
      <p:ext uri="{BB962C8B-B14F-4D97-AF65-F5344CB8AC3E}">
        <p14:creationId xmlns:p14="http://schemas.microsoft.com/office/powerpoint/2010/main" val="454047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Heat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THERMAL EXPANSION</a:t>
            </a:r>
          </a:p>
          <a:p>
            <a:pPr>
              <a:lnSpc>
                <a:spcPct val="150000"/>
              </a:lnSpc>
            </a:pPr>
            <a:r>
              <a:rPr lang="en-GB" sz="2400" dirty="0">
                <a:latin typeface="Arial" panose="020B0604020202020204" pitchFamily="34" charset="0"/>
                <a:cs typeface="Arial" panose="020B0604020202020204" pitchFamily="34" charset="0"/>
              </a:rPr>
              <a:t>The volume of most substances increases when their temperature is increased. In engineering, the increase in volume of a liquid or gas is of most importance. In the case of solids, the increase in area and length is of most importance. When a substance is cooled, the reverse takes place.</a:t>
            </a:r>
          </a:p>
        </p:txBody>
      </p:sp>
    </p:spTree>
    <p:extLst>
      <p:ext uri="{BB962C8B-B14F-4D97-AF65-F5344CB8AC3E}">
        <p14:creationId xmlns:p14="http://schemas.microsoft.com/office/powerpoint/2010/main" val="397845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MATTER</a:t>
            </a:r>
          </a:p>
          <a:p>
            <a:pPr>
              <a:lnSpc>
                <a:spcPct val="150000"/>
              </a:lnSpc>
            </a:pPr>
            <a:r>
              <a:rPr lang="en-GB" sz="2400" dirty="0">
                <a:latin typeface="Arial" panose="020B0604020202020204" pitchFamily="34" charset="0"/>
                <a:cs typeface="Arial" panose="020B0604020202020204" pitchFamily="34" charset="0"/>
              </a:rPr>
              <a:t>Familiar examples of matter are water, air, copper, tin, smoke, iron and salt. All matter is made up of extremely small particles called molecules.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5: Composition of matter</a:t>
            </a:r>
          </a:p>
        </p:txBody>
      </p:sp>
    </p:spTree>
    <p:extLst>
      <p:ext uri="{BB962C8B-B14F-4D97-AF65-F5344CB8AC3E}">
        <p14:creationId xmlns:p14="http://schemas.microsoft.com/office/powerpoint/2010/main" val="1150473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Composition of matter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COMPOUND SUBSTANCES</a:t>
            </a:r>
          </a:p>
          <a:p>
            <a:pPr>
              <a:lnSpc>
                <a:spcPct val="150000"/>
              </a:lnSpc>
            </a:pPr>
            <a:r>
              <a:rPr lang="en-GB" sz="2400" dirty="0">
                <a:latin typeface="Arial" panose="020B0604020202020204" pitchFamily="34" charset="0"/>
                <a:cs typeface="Arial" panose="020B0604020202020204" pitchFamily="34" charset="0"/>
              </a:rPr>
              <a:t>Hundreds of thousands of different compound substances are made by combining two or more different elements. Water, for example, is made from two parts hydrogen and one part oxygen.</a:t>
            </a:r>
          </a:p>
        </p:txBody>
      </p:sp>
    </p:spTree>
    <p:extLst>
      <p:ext uri="{BB962C8B-B14F-4D97-AF65-F5344CB8AC3E}">
        <p14:creationId xmlns:p14="http://schemas.microsoft.com/office/powerpoint/2010/main" val="232248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Composition of matter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ELEMENTS</a:t>
            </a:r>
          </a:p>
          <a:p>
            <a:pPr>
              <a:lnSpc>
                <a:spcPct val="150000"/>
              </a:lnSpc>
            </a:pPr>
            <a:r>
              <a:rPr lang="en-GB" sz="2400" dirty="0">
                <a:latin typeface="Arial" panose="020B0604020202020204" pitchFamily="34" charset="0"/>
                <a:cs typeface="Arial" panose="020B0604020202020204" pitchFamily="34" charset="0"/>
              </a:rPr>
              <a:t>An element is a substance that contains only one kind of atom.</a:t>
            </a:r>
          </a:p>
          <a:p>
            <a:pPr>
              <a:lnSpc>
                <a:spcPct val="150000"/>
              </a:lnSpc>
            </a:pPr>
            <a:r>
              <a:rPr lang="en-GB" sz="2400" dirty="0">
                <a:latin typeface="Arial" panose="020B0604020202020204" pitchFamily="34" charset="0"/>
                <a:cs typeface="Arial" panose="020B0604020202020204" pitchFamily="34" charset="0"/>
              </a:rPr>
              <a:t>Examples of these are the familiar elements aluminium, carbon, chlorine, copper, gold, hydrogen, iron, lead, mercury, oxygen, silver, sodium and tin.</a:t>
            </a:r>
          </a:p>
        </p:txBody>
      </p:sp>
    </p:spTree>
    <p:extLst>
      <p:ext uri="{BB962C8B-B14F-4D97-AF65-F5344CB8AC3E}">
        <p14:creationId xmlns:p14="http://schemas.microsoft.com/office/powerpoint/2010/main" val="2079746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Composition of matter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ATOMS</a:t>
            </a:r>
          </a:p>
          <a:p>
            <a:pPr>
              <a:lnSpc>
                <a:spcPct val="150000"/>
              </a:lnSpc>
            </a:pPr>
            <a:r>
              <a:rPr lang="en-GB" sz="2400" dirty="0">
                <a:latin typeface="Arial" panose="020B0604020202020204" pitchFamily="34" charset="0"/>
                <a:cs typeface="Arial" panose="020B0604020202020204" pitchFamily="34" charset="0"/>
              </a:rPr>
              <a:t>An atom is the smallest part of an element that has all the characteristics of that element. Atoms are made up of electrons, neutrons and protons.</a:t>
            </a:r>
          </a:p>
        </p:txBody>
      </p:sp>
    </p:spTree>
    <p:extLst>
      <p:ext uri="{BB962C8B-B14F-4D97-AF65-F5344CB8AC3E}">
        <p14:creationId xmlns:p14="http://schemas.microsoft.com/office/powerpoint/2010/main" val="134359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Composition of matter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IONS</a:t>
            </a:r>
          </a:p>
          <a:p>
            <a:pPr>
              <a:lnSpc>
                <a:spcPct val="150000"/>
              </a:lnSpc>
            </a:pPr>
            <a:r>
              <a:rPr lang="en-GB" sz="2400" dirty="0">
                <a:latin typeface="Arial" panose="020B0604020202020204" pitchFamily="34" charset="0"/>
                <a:cs typeface="Arial" panose="020B0604020202020204" pitchFamily="34" charset="0"/>
              </a:rPr>
              <a:t>When an atom gains or loses one or more electrons, it is said to be ionised. The atom then has a net negative or net positive charge and is referred to as an ion.</a:t>
            </a:r>
          </a:p>
        </p:txBody>
      </p:sp>
    </p:spTree>
    <p:extLst>
      <p:ext uri="{BB962C8B-B14F-4D97-AF65-F5344CB8AC3E}">
        <p14:creationId xmlns:p14="http://schemas.microsoft.com/office/powerpoint/2010/main" val="1010864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Composition of matter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PHASES OF MATTER</a:t>
            </a:r>
          </a:p>
          <a:p>
            <a:pPr>
              <a:lnSpc>
                <a:spcPct val="150000"/>
              </a:lnSpc>
            </a:pPr>
            <a:r>
              <a:rPr lang="en-GB" sz="2400" dirty="0">
                <a:latin typeface="Arial" panose="020B0604020202020204" pitchFamily="34" charset="0"/>
                <a:cs typeface="Arial" panose="020B0604020202020204" pitchFamily="34" charset="0"/>
              </a:rPr>
              <a:t>Matter exists in three phases (states):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Solid;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Liquid;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Gaseous (gas or vapour).</a:t>
            </a:r>
          </a:p>
        </p:txBody>
      </p:sp>
    </p:spTree>
    <p:extLst>
      <p:ext uri="{BB962C8B-B14F-4D97-AF65-F5344CB8AC3E}">
        <p14:creationId xmlns:p14="http://schemas.microsoft.com/office/powerpoint/2010/main" val="14726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CONDUCTORS AND CURRENT FLOW</a:t>
            </a:r>
          </a:p>
          <a:p>
            <a:pPr>
              <a:lnSpc>
                <a:spcPct val="150000"/>
              </a:lnSpc>
            </a:pPr>
            <a:r>
              <a:rPr lang="en-GB" sz="2400" dirty="0">
                <a:latin typeface="Arial" panose="020B0604020202020204" pitchFamily="34" charset="0"/>
                <a:cs typeface="Arial" panose="020B0604020202020204" pitchFamily="34" charset="0"/>
              </a:rPr>
              <a:t>A conductor is a substance through which an electrical current can flow easily. Electric current is the movement of electric charges in a specific direction through a material.</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6: Electricity</a:t>
            </a:r>
          </a:p>
        </p:txBody>
      </p:sp>
    </p:spTree>
    <p:extLst>
      <p:ext uri="{BB962C8B-B14F-4D97-AF65-F5344CB8AC3E}">
        <p14:creationId xmlns:p14="http://schemas.microsoft.com/office/powerpoint/2010/main" val="940706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CONDUCTOR MATERIALS</a:t>
            </a:r>
          </a:p>
          <a:p>
            <a:pPr>
              <a:lnSpc>
                <a:spcPct val="150000"/>
              </a:lnSpc>
            </a:pPr>
            <a:r>
              <a:rPr lang="en-GB" sz="2400" dirty="0">
                <a:latin typeface="Arial" panose="020B0604020202020204" pitchFamily="34" charset="0"/>
                <a:cs typeface="Arial" panose="020B0604020202020204" pitchFamily="34" charset="0"/>
              </a:rPr>
              <a:t>Some materials are better conductors than others. When referring to conducting materials, metals are generally thought of first, but non metals such as carbon and various gases and liquids, can also act as conductors.</a:t>
            </a:r>
          </a:p>
        </p:txBody>
      </p:sp>
    </p:spTree>
    <p:extLst>
      <p:ext uri="{BB962C8B-B14F-4D97-AF65-F5344CB8AC3E}">
        <p14:creationId xmlns:p14="http://schemas.microsoft.com/office/powerpoint/2010/main" val="79413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INSULATORS</a:t>
            </a:r>
          </a:p>
          <a:p>
            <a:pPr>
              <a:lnSpc>
                <a:spcPct val="150000"/>
              </a:lnSpc>
            </a:pPr>
            <a:r>
              <a:rPr lang="en-GB" sz="2400" dirty="0">
                <a:latin typeface="Arial" panose="020B0604020202020204" pitchFamily="34" charset="0"/>
                <a:cs typeface="Arial" panose="020B0604020202020204" pitchFamily="34" charset="0"/>
              </a:rPr>
              <a:t>An insulator is any substance which prevents the flow of electric current. Examples of insulating materials are: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PVC;</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Glazed porcelain; and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Mica.</a:t>
            </a:r>
          </a:p>
        </p:txBody>
      </p:sp>
    </p:spTree>
    <p:extLst>
      <p:ext uri="{BB962C8B-B14F-4D97-AF65-F5344CB8AC3E}">
        <p14:creationId xmlns:p14="http://schemas.microsoft.com/office/powerpoint/2010/main" val="50032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BOW’S NOTATION</a:t>
            </a:r>
          </a:p>
          <a:p>
            <a:pPr>
              <a:lnSpc>
                <a:spcPct val="150000"/>
              </a:lnSpc>
            </a:pPr>
            <a:r>
              <a:rPr lang="en-GB" sz="2400" dirty="0">
                <a:latin typeface="Arial" panose="020B0604020202020204" pitchFamily="34" charset="0"/>
                <a:cs typeface="Arial" panose="020B0604020202020204" pitchFamily="34" charset="0"/>
              </a:rPr>
              <a:t>Bow’s notation can be used to classify the vectors in vector diagrams. The plane in which the vectors act, may be regarded as divided into spaces by the lines of action of the forces.</a:t>
            </a:r>
          </a:p>
        </p:txBody>
      </p:sp>
    </p:spTree>
    <p:extLst>
      <p:ext uri="{BB962C8B-B14F-4D97-AF65-F5344CB8AC3E}">
        <p14:creationId xmlns:p14="http://schemas.microsoft.com/office/powerpoint/2010/main" val="794914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RESISTANCE</a:t>
            </a:r>
          </a:p>
          <a:p>
            <a:pPr>
              <a:lnSpc>
                <a:spcPct val="150000"/>
              </a:lnSpc>
            </a:pPr>
            <a:r>
              <a:rPr lang="en-GB" sz="2400" dirty="0">
                <a:latin typeface="Arial" panose="020B0604020202020204" pitchFamily="34" charset="0"/>
                <a:cs typeface="Arial" panose="020B0604020202020204" pitchFamily="34" charset="0"/>
              </a:rPr>
              <a:t>Resistance is the opposition offered to the flow of electrical current.</a:t>
            </a:r>
          </a:p>
          <a:p>
            <a:pPr>
              <a:lnSpc>
                <a:spcPct val="150000"/>
              </a:lnSpc>
            </a:pPr>
            <a:r>
              <a:rPr lang="en-GB" sz="2400" dirty="0">
                <a:latin typeface="Arial" panose="020B0604020202020204" pitchFamily="34" charset="0"/>
                <a:cs typeface="Arial" panose="020B0604020202020204" pitchFamily="34" charset="0"/>
              </a:rPr>
              <a:t>A device or wire designed specifically to oppose the flow of current in a circuit is known as a resistor.</a:t>
            </a:r>
          </a:p>
        </p:txBody>
      </p:sp>
    </p:spTree>
    <p:extLst>
      <p:ext uri="{BB962C8B-B14F-4D97-AF65-F5344CB8AC3E}">
        <p14:creationId xmlns:p14="http://schemas.microsoft.com/office/powerpoint/2010/main" val="1891237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ELECTRIC CIRCUIT</a:t>
            </a:r>
          </a:p>
          <a:p>
            <a:pPr>
              <a:lnSpc>
                <a:spcPct val="150000"/>
              </a:lnSpc>
            </a:pPr>
            <a:r>
              <a:rPr lang="en-GB" sz="2400" dirty="0">
                <a:latin typeface="Arial" panose="020B0604020202020204" pitchFamily="34" charset="0"/>
                <a:cs typeface="Arial" panose="020B0604020202020204" pitchFamily="34" charset="0"/>
              </a:rPr>
              <a:t>For a simple, practical circuit, the following is required: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An electrical power device, e.g. a cell or a battery;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An electric appliance or device (load), e.g. an electric lamp, bell or radio, which can be operated from the power device;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Two lengths of insulated conductor connecting the device to the power supply in order to allow current (electrons) to flow.</a:t>
            </a:r>
          </a:p>
        </p:txBody>
      </p:sp>
    </p:spTree>
    <p:extLst>
      <p:ext uri="{BB962C8B-B14F-4D97-AF65-F5344CB8AC3E}">
        <p14:creationId xmlns:p14="http://schemas.microsoft.com/office/powerpoint/2010/main" val="1425665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4987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OHM’S LAW</a:t>
                </a:r>
              </a:p>
              <a:p>
                <a:pPr>
                  <a:lnSpc>
                    <a:spcPct val="150000"/>
                  </a:lnSpc>
                </a:pPr>
                <a:r>
                  <a:rPr lang="en-GB" sz="2400" dirty="0">
                    <a:latin typeface="Arial" panose="020B0604020202020204" pitchFamily="34" charset="0"/>
                    <a:cs typeface="Arial" panose="020B0604020202020204" pitchFamily="34" charset="0"/>
                  </a:rPr>
                  <a:t>According to Ohm’s law, the current flowing in a circuit is proportional to the applied voltage and inversely proportional to the resistance of the circuit.</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charset="0"/>
                          <a:cs typeface="Arial" panose="020B0604020202020204" pitchFamily="34" charset="0"/>
                        </a:rPr>
                        <m:t>𝐼</m:t>
                      </m:r>
                      <m:r>
                        <a:rPr lang="en-US" sz="2400" b="0" i="1" smtClean="0">
                          <a:latin typeface="Cambria Math"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charset="0"/>
                              <a:cs typeface="Arial" panose="020B0604020202020204" pitchFamily="34" charset="0"/>
                            </a:rPr>
                            <m:t>𝑉</m:t>
                          </m:r>
                        </m:num>
                        <m:den>
                          <m:r>
                            <a:rPr lang="en-US" sz="2400" b="0" i="1" smtClean="0">
                              <a:latin typeface="Cambria Math" charset="0"/>
                              <a:cs typeface="Arial" panose="020B0604020202020204" pitchFamily="34" charset="0"/>
                            </a:rPr>
                            <m:t>𝑅</m:t>
                          </m:r>
                        </m:den>
                      </m:f>
                    </m:oMath>
                  </m:oMathPara>
                </a14:m>
                <a:endParaRPr lang="en-US" sz="2400" b="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Where I = current;</a:t>
                </a:r>
              </a:p>
              <a:p>
                <a:pPr>
                  <a:lnSpc>
                    <a:spcPct val="150000"/>
                  </a:lnSpc>
                </a:pPr>
                <a:r>
                  <a:rPr lang="en-GB" sz="2400" dirty="0">
                    <a:latin typeface="Arial" panose="020B0604020202020204" pitchFamily="34" charset="0"/>
                    <a:cs typeface="Arial" panose="020B0604020202020204" pitchFamily="34" charset="0"/>
                  </a:rPr>
                  <a:t>V = Potential difference; and</a:t>
                </a:r>
              </a:p>
              <a:p>
                <a:pPr>
                  <a:lnSpc>
                    <a:spcPct val="150000"/>
                  </a:lnSpc>
                </a:pPr>
                <a:r>
                  <a:rPr lang="en-GB" sz="2400" dirty="0">
                    <a:latin typeface="Arial" panose="020B0604020202020204" pitchFamily="34" charset="0"/>
                    <a:cs typeface="Arial" panose="020B0604020202020204" pitchFamily="34" charset="0"/>
                  </a:rPr>
                  <a:t>R = Resistance.</a:t>
                </a:r>
              </a:p>
            </p:txBody>
          </p:sp>
        </mc:Choice>
        <mc:Fallback xmlns="">
          <p:sp>
            <p:nvSpPr>
              <p:cNvPr id="12" name="TextBox 11">
                <a:extLst>
                  <a:ext uri="{FF2B5EF4-FFF2-40B4-BE49-F238E27FC236}">
                    <a16:creationId xmlns:a14="http://schemas.microsoft.com/office/drawing/2010/main" xmlns:a16="http://schemas.microsoft.com/office/drawing/2014/main" xmlns=""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449873"/>
              </a:xfrm>
              <a:prstGeom prst="rect">
                <a:avLst/>
              </a:prstGeom>
              <a:blipFill rotWithShape="0">
                <a:blip r:embed="rId4"/>
                <a:stretch>
                  <a:fillRect l="-863" b="-685"/>
                </a:stretch>
              </a:blipFill>
            </p:spPr>
            <p:txBody>
              <a:bodyPr/>
              <a:lstStyle/>
              <a:p>
                <a:r>
                  <a:rPr lang="en-US">
                    <a:noFill/>
                  </a:rPr>
                  <a:t> </a:t>
                </a:r>
              </a:p>
            </p:txBody>
          </p:sp>
        </mc:Fallback>
      </mc:AlternateContent>
    </p:spTree>
    <p:extLst>
      <p:ext uri="{BB962C8B-B14F-4D97-AF65-F5344CB8AC3E}">
        <p14:creationId xmlns:p14="http://schemas.microsoft.com/office/powerpoint/2010/main" val="895273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HEATING EFFECT OF AN ELECTRIC CURRENT</a:t>
            </a:r>
          </a:p>
          <a:p>
            <a:pPr>
              <a:lnSpc>
                <a:spcPct val="150000"/>
              </a:lnSpc>
            </a:pPr>
            <a:r>
              <a:rPr lang="en-GB" sz="2400" dirty="0">
                <a:latin typeface="Arial" panose="020B0604020202020204" pitchFamily="34" charset="0"/>
                <a:cs typeface="Arial" panose="020B0604020202020204" pitchFamily="34" charset="0"/>
              </a:rPr>
              <a:t>When the flow of electric current is restricted, heat energy is generated. Since there is no perfect conductor, heat energy will be generated in all parts of a circuit where current is flowing.</a:t>
            </a:r>
          </a:p>
        </p:txBody>
      </p:sp>
    </p:spTree>
    <p:extLst>
      <p:ext uri="{BB962C8B-B14F-4D97-AF65-F5344CB8AC3E}">
        <p14:creationId xmlns:p14="http://schemas.microsoft.com/office/powerpoint/2010/main" val="1655933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POWER IN AN ELECTRICAL CIRCUIT</a:t>
            </a:r>
          </a:p>
          <a:p>
            <a:pPr>
              <a:lnSpc>
                <a:spcPct val="150000"/>
              </a:lnSpc>
            </a:pPr>
            <a:r>
              <a:rPr lang="en-GB" sz="2400" dirty="0">
                <a:latin typeface="Arial" panose="020B0604020202020204" pitchFamily="34" charset="0"/>
                <a:cs typeface="Arial" panose="020B0604020202020204" pitchFamily="34" charset="0"/>
              </a:rPr>
              <a:t>When work is done, energy is expended. Consider a circuit in which a certain potential difference is applied across a resistor: This will result in a current flow. In order to get the current to flow, work must be done to keep the electrons moving.</a:t>
            </a:r>
          </a:p>
        </p:txBody>
      </p:sp>
    </p:spTree>
    <p:extLst>
      <p:ext uri="{BB962C8B-B14F-4D97-AF65-F5344CB8AC3E}">
        <p14:creationId xmlns:p14="http://schemas.microsoft.com/office/powerpoint/2010/main" val="489805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numCol="2"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GROUPING OF RESISTORS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Resistors in series:</a:t>
            </a: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Resistors in parallel: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548" y="3108245"/>
            <a:ext cx="2795612" cy="26717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216" y="3108245"/>
            <a:ext cx="3757322" cy="1608134"/>
          </a:xfrm>
          <a:prstGeom prst="rect">
            <a:avLst/>
          </a:prstGeom>
        </p:spPr>
      </p:pic>
    </p:spTree>
    <p:extLst>
      <p:ext uri="{BB962C8B-B14F-4D97-AF65-F5344CB8AC3E}">
        <p14:creationId xmlns:p14="http://schemas.microsoft.com/office/powerpoint/2010/main" val="42148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INFLUENCING THE RESISTANCE OF A CONDUCTOR</a:t>
                </a:r>
              </a:p>
              <a:p>
                <a:pPr>
                  <a:lnSpc>
                    <a:spcPct val="150000"/>
                  </a:lnSpc>
                </a:pPr>
                <a:r>
                  <a:rPr lang="en-GB" sz="2400" dirty="0">
                    <a:latin typeface="Arial" panose="020B0604020202020204" pitchFamily="34" charset="0"/>
                    <a:cs typeface="Arial" panose="020B0604020202020204" pitchFamily="34" charset="0"/>
                  </a:rPr>
                  <a:t>The resistance of a conductor depends on four factors, namely: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type of material from which the conductor is made.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length of the conductor in metres (m).</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cross-sectional area of the conductor in </a:t>
                </a:r>
                <a14:m>
                  <m:oMath xmlns:m="http://schemas.openxmlformats.org/officeDocument/2006/math">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charset="0"/>
                            <a:cs typeface="Arial" panose="020B0604020202020204" pitchFamily="34" charset="0"/>
                          </a:rPr>
                          <m:t>𝑚</m:t>
                        </m:r>
                      </m:e>
                      <m:sup>
                        <m:r>
                          <a:rPr lang="en-US" sz="2400" b="0" i="1" smtClean="0">
                            <a:latin typeface="Cambria Math" charset="0"/>
                            <a:cs typeface="Arial" panose="020B0604020202020204" pitchFamily="34" charset="0"/>
                          </a:rPr>
                          <m:t>2</m:t>
                        </m:r>
                      </m:sup>
                    </m:sSup>
                  </m:oMath>
                </a14:m>
                <a:r>
                  <a:rPr lang="en-GB" sz="2400" dirty="0">
                    <a:latin typeface="Arial" panose="020B0604020202020204" pitchFamily="34" charset="0"/>
                    <a:cs typeface="Arial" panose="020B0604020202020204" pitchFamily="34" charset="0"/>
                  </a:rPr>
                  <a: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temperature of the conductor.</a:t>
                </a:r>
              </a:p>
            </p:txBody>
          </p:sp>
        </mc:Choice>
        <mc:Fallback xmlns="">
          <p:sp>
            <p:nvSpPr>
              <p:cNvPr id="12" name="TextBox 11">
                <a:extLst>
                  <a:ext uri="{FF2B5EF4-FFF2-40B4-BE49-F238E27FC236}">
                    <a16:creationId xmlns:a14="http://schemas.microsoft.com/office/drawing/2010/main" xmlns:a16="http://schemas.microsoft.com/office/drawing/2014/main" xmlns=""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416320"/>
              </a:xfrm>
              <a:prstGeom prst="rect">
                <a:avLst/>
              </a:prstGeom>
              <a:blipFill rotWithShape="0">
                <a:blip r:embed="rId4"/>
                <a:stretch>
                  <a:fillRect l="-863" b="-1429"/>
                </a:stretch>
              </a:blipFill>
            </p:spPr>
            <p:txBody>
              <a:bodyPr/>
              <a:lstStyle/>
              <a:p>
                <a:r>
                  <a:rPr lang="en-US">
                    <a:noFill/>
                  </a:rPr>
                  <a:t> </a:t>
                </a:r>
              </a:p>
            </p:txBody>
          </p:sp>
        </mc:Fallback>
      </mc:AlternateContent>
    </p:spTree>
    <p:extLst>
      <p:ext uri="{BB962C8B-B14F-4D97-AF65-F5344CB8AC3E}">
        <p14:creationId xmlns:p14="http://schemas.microsoft.com/office/powerpoint/2010/main" val="1559732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TEMPERATURE COEFFICIENT OF RESISTANCE (</a:t>
                </a:r>
                <a14:m>
                  <m:oMath xmlns:m="http://schemas.openxmlformats.org/officeDocument/2006/math">
                    <m:r>
                      <a:rPr lang="en-US" sz="2400" b="1" i="1" smtClean="0">
                        <a:solidFill>
                          <a:schemeClr val="accent2"/>
                        </a:solidFill>
                        <a:latin typeface="Cambria Math" charset="0"/>
                        <a:cs typeface="Arial" panose="020B0604020202020204" pitchFamily="34" charset="0"/>
                      </a:rPr>
                      <m:t>𝜶</m:t>
                    </m:r>
                  </m:oMath>
                </a14:m>
                <a:r>
                  <a:rPr lang="en-GB" sz="2400" b="1" dirty="0">
                    <a:solidFill>
                      <a:schemeClr val="accent2"/>
                    </a:solidFill>
                    <a:latin typeface="Arial" panose="020B0604020202020204" pitchFamily="34" charset="0"/>
                    <a:cs typeface="Arial" panose="020B0604020202020204" pitchFamily="34" charset="0"/>
                  </a:rPr>
                  <a:t>)</a:t>
                </a:r>
              </a:p>
              <a:p>
                <a:pPr>
                  <a:lnSpc>
                    <a:spcPct val="150000"/>
                  </a:lnSpc>
                </a:pPr>
                <a:r>
                  <a:rPr lang="en-GB" sz="2400" dirty="0">
                    <a:latin typeface="Arial" panose="020B0604020202020204" pitchFamily="34" charset="0"/>
                    <a:cs typeface="Arial" panose="020B0604020202020204" pitchFamily="34" charset="0"/>
                  </a:rPr>
                  <a:t>The resistance of most materials are affected by changes in temperature.</a:t>
                </a:r>
              </a:p>
              <a:p>
                <a:pPr>
                  <a:lnSpc>
                    <a:spcPct val="150000"/>
                  </a:lnSpc>
                </a:pPr>
                <a:r>
                  <a:rPr lang="en-GB" sz="2400" dirty="0">
                    <a:latin typeface="Arial" panose="020B0604020202020204" pitchFamily="34" charset="0"/>
                    <a:cs typeface="Arial" panose="020B0604020202020204" pitchFamily="34" charset="0"/>
                  </a:rPr>
                  <a:t>Temperature coefficient of resistance is the increase in unit resistance of a substance, per unit rise in temperature from 0</a:t>
                </a:r>
                <a14:m>
                  <m:oMath xmlns:m="http://schemas.openxmlformats.org/officeDocument/2006/math">
                    <m:r>
                      <a:rPr lang="en-US" sz="2400" b="0" i="1" smtClean="0">
                        <a:latin typeface="Cambria Math" charset="0"/>
                        <a:cs typeface="Arial" panose="020B0604020202020204" pitchFamily="34" charset="0"/>
                      </a:rPr>
                      <m:t>°</m:t>
                    </m:r>
                  </m:oMath>
                </a14:m>
                <a:r>
                  <a:rPr lang="en-GB" sz="2400" dirty="0">
                    <a:latin typeface="Arial" panose="020B0604020202020204" pitchFamily="34" charset="0"/>
                    <a:cs typeface="Arial" panose="020B0604020202020204" pitchFamily="34" charset="0"/>
                  </a:rPr>
                  <a:t>C.</a:t>
                </a:r>
              </a:p>
            </p:txBody>
          </p:sp>
        </mc:Choice>
        <mc:Fallback xmlns="">
          <p:sp>
            <p:nvSpPr>
              <p:cNvPr id="12" name="TextBox 11">
                <a:extLst>
                  <a:ext uri="{FF2B5EF4-FFF2-40B4-BE49-F238E27FC236}">
                    <a16:creationId xmlns:a16="http://schemas.microsoft.com/office/drawing/2014/main" xmlns="" xmlns:a14="http://schemas.microsoft.com/office/drawing/2010/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2308324"/>
              </a:xfrm>
              <a:prstGeom prst="rect">
                <a:avLst/>
              </a:prstGeom>
              <a:blipFill rotWithShape="0">
                <a:blip r:embed="rId4"/>
                <a:stretch>
                  <a:fillRect l="-863" b="-2646"/>
                </a:stretch>
              </a:blipFill>
            </p:spPr>
            <p:txBody>
              <a:bodyPr/>
              <a:lstStyle/>
              <a:p>
                <a:r>
                  <a:rPr lang="en-US">
                    <a:noFill/>
                  </a:rPr>
                  <a:t> </a:t>
                </a:r>
              </a:p>
            </p:txBody>
          </p:sp>
        </mc:Fallback>
      </mc:AlternateContent>
    </p:spTree>
    <p:extLst>
      <p:ext uri="{BB962C8B-B14F-4D97-AF65-F5344CB8AC3E}">
        <p14:creationId xmlns:p14="http://schemas.microsoft.com/office/powerpoint/2010/main" val="1455872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Electricity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ELECTROMAGNETISM</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The magnetic field or entire quantity of magnetic lines surrounding a magnet, taken as a whole, is called magnetic flux or magnetic field.</a:t>
            </a:r>
          </a:p>
          <a:p>
            <a:pPr>
              <a:lnSpc>
                <a:spcPct val="150000"/>
              </a:lnSpc>
            </a:pPr>
            <a:r>
              <a:rPr lang="en-GB" sz="2400" dirty="0">
                <a:latin typeface="Arial" panose="020B0604020202020204" pitchFamily="34" charset="0"/>
                <a:cs typeface="Arial" panose="020B0604020202020204" pitchFamily="34" charset="0"/>
              </a:rPr>
              <a:t>One of the phenomena of an electric current is its ability to produce a magnetic field around a current-carrying conductor.</a:t>
            </a:r>
          </a:p>
        </p:txBody>
      </p:sp>
    </p:spTree>
    <p:extLst>
      <p:ext uri="{BB962C8B-B14F-4D97-AF65-F5344CB8AC3E}">
        <p14:creationId xmlns:p14="http://schemas.microsoft.com/office/powerpoint/2010/main" val="91894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MASS AND WEIGHT</a:t>
            </a:r>
          </a:p>
          <a:p>
            <a:pPr>
              <a:lnSpc>
                <a:spcPct val="150000"/>
              </a:lnSpc>
            </a:pPr>
            <a:r>
              <a:rPr lang="en-GB" sz="2400" dirty="0">
                <a:latin typeface="Arial" panose="020B0604020202020204" pitchFamily="34" charset="0"/>
                <a:cs typeface="Arial" panose="020B0604020202020204" pitchFamily="34" charset="0"/>
              </a:rPr>
              <a:t>Mass (measured in kilograms) is the amount of matter a body contains while weight (measured in </a:t>
            </a:r>
            <a:r>
              <a:rPr lang="en-GB" sz="2400" dirty="0" err="1">
                <a:latin typeface="Arial" panose="020B0604020202020204" pitchFamily="34" charset="0"/>
                <a:cs typeface="Arial" panose="020B0604020202020204" pitchFamily="34" charset="0"/>
              </a:rPr>
              <a:t>newtons</a:t>
            </a:r>
            <a:r>
              <a:rPr lang="en-GB" sz="2400" dirty="0">
                <a:latin typeface="Arial" panose="020B0604020202020204" pitchFamily="34" charset="0"/>
                <a:cs typeface="Arial" panose="020B0604020202020204" pitchFamily="34" charset="0"/>
              </a:rPr>
              <a:t>) is the gravitational force acting on a body.</a:t>
            </a:r>
          </a:p>
        </p:txBody>
      </p:sp>
    </p:spTree>
    <p:extLst>
      <p:ext uri="{BB962C8B-B14F-4D97-AF65-F5344CB8AC3E}">
        <p14:creationId xmlns:p14="http://schemas.microsoft.com/office/powerpoint/2010/main" val="69313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DISTANCE AND DISPLACEMENT</a:t>
            </a:r>
          </a:p>
          <a:p>
            <a:pPr>
              <a:lnSpc>
                <a:spcPct val="150000"/>
              </a:lnSpc>
            </a:pPr>
            <a:r>
              <a:rPr lang="en-GB" sz="2400" dirty="0">
                <a:latin typeface="Arial" panose="020B0604020202020204" pitchFamily="34" charset="0"/>
                <a:cs typeface="Arial" panose="020B0604020202020204" pitchFamily="34" charset="0"/>
              </a:rPr>
              <a:t>Distance is the distance covered, regardless of direction and displacement is the straight line distance that a body moves.</a:t>
            </a:r>
          </a:p>
        </p:txBody>
      </p:sp>
    </p:spTree>
    <p:extLst>
      <p:ext uri="{BB962C8B-B14F-4D97-AF65-F5344CB8AC3E}">
        <p14:creationId xmlns:p14="http://schemas.microsoft.com/office/powerpoint/2010/main" val="15114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SPEED AND VELOCITY</a:t>
            </a:r>
          </a:p>
          <a:p>
            <a:pPr>
              <a:lnSpc>
                <a:spcPct val="150000"/>
              </a:lnSpc>
            </a:pPr>
            <a:r>
              <a:rPr lang="en-GB" sz="2400" dirty="0">
                <a:latin typeface="Arial" panose="020B0604020202020204" pitchFamily="34" charset="0"/>
                <a:cs typeface="Arial" panose="020B0604020202020204" pitchFamily="34" charset="0"/>
              </a:rPr>
              <a:t>Speed is the rate of change of distance and velocity is speed in a given direction or the rate of change of displacement.</a:t>
            </a:r>
          </a:p>
        </p:txBody>
      </p:sp>
    </p:spTree>
    <p:extLst>
      <p:ext uri="{BB962C8B-B14F-4D97-AF65-F5344CB8AC3E}">
        <p14:creationId xmlns:p14="http://schemas.microsoft.com/office/powerpoint/2010/main" val="54212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1019" y="-1"/>
            <a:ext cx="12193020" cy="6877456"/>
          </a:xfrm>
          <a:prstGeom prst="rect">
            <a:avLst/>
          </a:prstGeom>
        </p:spPr>
      </p:pic>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Dynamics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2003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ACCELERATION</a:t>
            </a:r>
          </a:p>
          <a:p>
            <a:pPr>
              <a:lnSpc>
                <a:spcPct val="150000"/>
              </a:lnSpc>
            </a:pPr>
            <a:r>
              <a:rPr lang="en-GB" sz="2400" dirty="0">
                <a:latin typeface="Arial" panose="020B0604020202020204" pitchFamily="34" charset="0"/>
                <a:cs typeface="Arial" panose="020B0604020202020204" pitchFamily="34" charset="0"/>
              </a:rPr>
              <a:t>Acceleration is the rate of change of velocity.</a:t>
            </a:r>
          </a:p>
        </p:txBody>
      </p:sp>
    </p:spTree>
    <p:extLst>
      <p:ext uri="{BB962C8B-B14F-4D97-AF65-F5344CB8AC3E}">
        <p14:creationId xmlns:p14="http://schemas.microsoft.com/office/powerpoint/2010/main" val="23189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2679</TotalTime>
  <Words>2802</Words>
  <Application>Microsoft Office PowerPoint</Application>
  <PresentationFormat>Widescreen</PresentationFormat>
  <Paragraphs>281</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Brandon Grotesque Medium</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103</cp:revision>
  <dcterms:created xsi:type="dcterms:W3CDTF">2018-09-18T08:47:31Z</dcterms:created>
  <dcterms:modified xsi:type="dcterms:W3CDTF">2018-12-18T11:26:31Z</dcterms:modified>
</cp:coreProperties>
</file>