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74" r:id="rId3"/>
    <p:sldId id="313" r:id="rId4"/>
    <p:sldId id="320" r:id="rId5"/>
    <p:sldId id="314" r:id="rId6"/>
    <p:sldId id="321" r:id="rId7"/>
    <p:sldId id="334" r:id="rId8"/>
    <p:sldId id="322" r:id="rId9"/>
    <p:sldId id="323" r:id="rId10"/>
    <p:sldId id="324" r:id="rId11"/>
    <p:sldId id="315" r:id="rId12"/>
    <p:sldId id="325" r:id="rId13"/>
    <p:sldId id="336" r:id="rId14"/>
    <p:sldId id="337" r:id="rId15"/>
    <p:sldId id="335" r:id="rId16"/>
    <p:sldId id="326" r:id="rId17"/>
    <p:sldId id="316" r:id="rId18"/>
    <p:sldId id="327" r:id="rId19"/>
    <p:sldId id="338" r:id="rId20"/>
    <p:sldId id="317" r:id="rId21"/>
    <p:sldId id="328" r:id="rId22"/>
    <p:sldId id="339" r:id="rId23"/>
    <p:sldId id="329" r:id="rId24"/>
    <p:sldId id="318" r:id="rId25"/>
    <p:sldId id="330" r:id="rId26"/>
    <p:sldId id="340" r:id="rId27"/>
    <p:sldId id="319" r:id="rId28"/>
    <p:sldId id="331" r:id="rId29"/>
    <p:sldId id="341" r:id="rId30"/>
    <p:sldId id="332" r:id="rId31"/>
    <p:sldId id="33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52"/>
    <p:restoredTop sz="94565"/>
  </p:normalViewPr>
  <p:slideViewPr>
    <p:cSldViewPr snapToGrid="0" snapToObjects="1">
      <p:cViewPr varScale="1">
        <p:scale>
          <a:sx n="50" d="100"/>
          <a:sy n="50" d="100"/>
        </p:scale>
        <p:origin x="192" y="1176"/>
      </p:cViewPr>
      <p:guideLst/>
    </p:cSldViewPr>
  </p:slideViewPr>
  <p:notesTextViewPr>
    <p:cViewPr>
      <p:scale>
        <a:sx n="20" d="100"/>
        <a:sy n="2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07/01/2022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07/01/2022</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07/01/2022</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07/01/2022</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07/01/2022</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07/01/2022</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07/01/2022</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07/01/2022</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07/01/2022</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07/01/2022</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07/01/2022</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07/01/2022</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07/01/2022</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2B62A875-8919-F34D-9627-15383CF65C8E}"/>
              </a:ext>
            </a:extLst>
          </p:cNvPr>
          <p:cNvPicPr>
            <a:picLocks noChangeAspect="1"/>
          </p:cNvPicPr>
          <p:nvPr/>
        </p:nvPicPr>
        <p:blipFill rotWithShape="1">
          <a:blip r:embed="rId3"/>
          <a:srcRect t="31762" b="28204"/>
          <a:stretch/>
        </p:blipFill>
        <p:spPr>
          <a:xfrm>
            <a:off x="0" y="-1"/>
            <a:ext cx="12192000" cy="6858001"/>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Engineering Science</a:t>
            </a:r>
          </a:p>
          <a:p>
            <a:pPr algn="r"/>
            <a:r>
              <a:rPr lang="en-GB" sz="5400" b="1" dirty="0">
                <a:solidFill>
                  <a:schemeClr val="bg1"/>
                </a:solidFill>
                <a:latin typeface="Brandon Grotesque Medium" panose="020B0603020203060202" pitchFamily="34" charset="77"/>
              </a:rPr>
              <a:t>N4</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00" cy="6512400"/>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Angular motion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TORQUE, WORK DONE AND POWER</a:t>
            </a:r>
          </a:p>
          <a:p>
            <a:pPr>
              <a:lnSpc>
                <a:spcPct val="150000"/>
              </a:lnSpc>
            </a:pPr>
            <a:r>
              <a:rPr lang="en-ZA" sz="2400" b="1" dirty="0">
                <a:latin typeface="Arial" panose="020B0604020202020204" pitchFamily="34" charset="0"/>
                <a:cs typeface="Arial" panose="020B0604020202020204" pitchFamily="34" charset="0"/>
              </a:rPr>
              <a:t>Torque</a:t>
            </a:r>
            <a:r>
              <a:rPr lang="en-ZA" sz="2400" dirty="0">
                <a:latin typeface="Arial" panose="020B0604020202020204" pitchFamily="34" charset="0"/>
                <a:cs typeface="Arial" panose="020B0604020202020204" pitchFamily="34" charset="0"/>
              </a:rPr>
              <a:t> is the product of the tangential force and the distance from the point of rotation, or the radius. The radius is the perpendicular distance between the point of rotation and the point where the force is applied. </a:t>
            </a:r>
          </a:p>
          <a:p>
            <a:pPr>
              <a:lnSpc>
                <a:spcPct val="150000"/>
              </a:lnSpc>
            </a:pPr>
            <a:r>
              <a:rPr lang="en-ZA" sz="2400" b="1" dirty="0">
                <a:latin typeface="Arial" panose="020B0604020202020204" pitchFamily="34" charset="0"/>
                <a:cs typeface="Arial" panose="020B0604020202020204" pitchFamily="34" charset="0"/>
              </a:rPr>
              <a:t>Work done</a:t>
            </a:r>
            <a:r>
              <a:rPr lang="en-ZA" sz="2400" dirty="0">
                <a:latin typeface="Arial" panose="020B0604020202020204" pitchFamily="34" charset="0"/>
                <a:cs typeface="Arial" panose="020B0604020202020204" pitchFamily="34" charset="0"/>
              </a:rPr>
              <a:t> (W) is the product of the force applied (F) on an object and the distance it travels (d) due to this force. </a:t>
            </a:r>
          </a:p>
          <a:p>
            <a:pPr>
              <a:lnSpc>
                <a:spcPct val="150000"/>
              </a:lnSpc>
            </a:pPr>
            <a:r>
              <a:rPr lang="en-ZA" sz="2400" b="1" dirty="0">
                <a:latin typeface="Arial" panose="020B0604020202020204" pitchFamily="34" charset="0"/>
                <a:cs typeface="Arial" panose="020B0604020202020204" pitchFamily="34" charset="0"/>
              </a:rPr>
              <a:t>Power</a:t>
            </a:r>
            <a:r>
              <a:rPr lang="en-ZA" sz="2400" dirty="0">
                <a:latin typeface="Arial" panose="020B0604020202020204" pitchFamily="34" charset="0"/>
                <a:cs typeface="Arial" panose="020B0604020202020204" pitchFamily="34" charset="0"/>
              </a:rPr>
              <a:t> is the rate at which work is done.</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580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NEWTON’S THREE LAWS OF MOTION</a:t>
            </a:r>
          </a:p>
          <a:p>
            <a:pPr>
              <a:lnSpc>
                <a:spcPct val="150000"/>
              </a:lnSpc>
            </a:pPr>
            <a:r>
              <a:rPr lang="en-ZA" sz="2400" dirty="0">
                <a:latin typeface="Arial" panose="020B0604020202020204" pitchFamily="34" charset="0"/>
                <a:cs typeface="Arial" panose="020B0604020202020204" pitchFamily="34" charset="0"/>
              </a:rPr>
              <a:t>Sir Isaac Newton stated the following three Laws of Motion which are still the simplest way to describe the scientific nature of dynamics: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An object will not change its motion unless a force acts on it.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resultant force on an object is equal to its mass times its acceleration.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When two objects interact, they apply forces to each other of equal magnitude and opposite direction.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Dynamics</a:t>
            </a:r>
          </a:p>
        </p:txBody>
      </p:sp>
    </p:spTree>
    <p:extLst>
      <p:ext uri="{BB962C8B-B14F-4D97-AF65-F5344CB8AC3E}">
        <p14:creationId xmlns:p14="http://schemas.microsoft.com/office/powerpoint/2010/main" val="378592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Dynamics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NEWTON’S FIRST LAW OF MOTION</a:t>
            </a:r>
          </a:p>
          <a:p>
            <a:pPr>
              <a:lnSpc>
                <a:spcPct val="150000"/>
              </a:lnSpc>
            </a:pPr>
            <a:r>
              <a:rPr lang="en-ZA" sz="2400" dirty="0">
                <a:latin typeface="Arial" panose="020B0604020202020204" pitchFamily="34" charset="0"/>
                <a:cs typeface="Arial" panose="020B0604020202020204" pitchFamily="34" charset="0"/>
              </a:rPr>
              <a:t>The first Law of Motion states that an object will carry on in its state of motion forever unless an unbalanced force acts on it. Therefore, when the sum of all the forces (resultant force) acting on an object is equal to zero, the object will remain stationary or continue moving at constant velocity and direction. </a:t>
            </a:r>
          </a:p>
        </p:txBody>
      </p:sp>
    </p:spTree>
    <p:extLst>
      <p:ext uri="{BB962C8B-B14F-4D97-AF65-F5344CB8AC3E}">
        <p14:creationId xmlns:p14="http://schemas.microsoft.com/office/powerpoint/2010/main" val="14150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Dynamics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NEWTON’S SECOND LAW OF MOTION</a:t>
            </a:r>
          </a:p>
          <a:p>
            <a:pPr>
              <a:lnSpc>
                <a:spcPct val="150000"/>
              </a:lnSpc>
            </a:pPr>
            <a:r>
              <a:rPr lang="en-ZA" sz="2400" dirty="0">
                <a:latin typeface="Arial" panose="020B0604020202020204" pitchFamily="34" charset="0"/>
                <a:cs typeface="Arial" panose="020B0604020202020204" pitchFamily="34" charset="0"/>
              </a:rPr>
              <a:t>One way of stating the second Law of Motion is the rate at which the momentum of a body changes is directly proportional and in the direction of the applied force. This means that when an unbalanced force is applied to an object, it will accelerate in the direction of the force. </a:t>
            </a:r>
          </a:p>
        </p:txBody>
      </p:sp>
    </p:spTree>
    <p:extLst>
      <p:ext uri="{BB962C8B-B14F-4D97-AF65-F5344CB8AC3E}">
        <p14:creationId xmlns:p14="http://schemas.microsoft.com/office/powerpoint/2010/main" val="308257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Dynamics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NEWTON’S THIRD LAW OF MOTION</a:t>
            </a:r>
          </a:p>
          <a:p>
            <a:pPr>
              <a:lnSpc>
                <a:spcPct val="150000"/>
              </a:lnSpc>
            </a:pPr>
            <a:r>
              <a:rPr lang="en-ZA" sz="2400" dirty="0">
                <a:latin typeface="Arial" panose="020B0604020202020204" pitchFamily="34" charset="0"/>
                <a:cs typeface="Arial" panose="020B0604020202020204" pitchFamily="34" charset="0"/>
              </a:rPr>
              <a:t>The third Law of Motion states that when one body exerts a force on a second body, the second body simultaneously exerts the same amount of force on the first body but in the opposite direction. </a:t>
            </a:r>
          </a:p>
        </p:txBody>
      </p:sp>
    </p:spTree>
    <p:extLst>
      <p:ext uri="{BB962C8B-B14F-4D97-AF65-F5344CB8AC3E}">
        <p14:creationId xmlns:p14="http://schemas.microsoft.com/office/powerpoint/2010/main" val="2882659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Dynamics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KINETIC AND POTENTIAL ENERGY</a:t>
            </a:r>
          </a:p>
          <a:p>
            <a:pPr>
              <a:lnSpc>
                <a:spcPct val="150000"/>
              </a:lnSpc>
            </a:pPr>
            <a:r>
              <a:rPr lang="en-ZA" sz="2400" b="1" dirty="0">
                <a:latin typeface="Arial" panose="020B0604020202020204" pitchFamily="34" charset="0"/>
                <a:cs typeface="Arial" panose="020B0604020202020204" pitchFamily="34" charset="0"/>
              </a:rPr>
              <a:t>Kinetic</a:t>
            </a:r>
            <a:r>
              <a:rPr lang="en-ZA" sz="2400" dirty="0">
                <a:latin typeface="Arial" panose="020B0604020202020204" pitchFamily="34" charset="0"/>
                <a:cs typeface="Arial" panose="020B0604020202020204" pitchFamily="34" charset="0"/>
              </a:rPr>
              <a:t> energy is simply the energy contained in motion. It can also be defined as the work required (in Joules) to accelerate an object from rest to a certain velocity. </a:t>
            </a:r>
          </a:p>
          <a:p>
            <a:pPr>
              <a:lnSpc>
                <a:spcPct val="150000"/>
              </a:lnSpc>
            </a:pPr>
            <a:r>
              <a:rPr lang="en-ZA" sz="2400" b="1" dirty="0">
                <a:latin typeface="Arial" panose="020B0604020202020204" pitchFamily="34" charset="0"/>
                <a:cs typeface="Arial" panose="020B0604020202020204" pitchFamily="34" charset="0"/>
              </a:rPr>
              <a:t>Potential energy</a:t>
            </a:r>
            <a:r>
              <a:rPr lang="en-ZA" sz="2400" dirty="0">
                <a:latin typeface="Arial" panose="020B0604020202020204" pitchFamily="34" charset="0"/>
                <a:cs typeface="Arial" panose="020B0604020202020204" pitchFamily="34" charset="0"/>
              </a:rPr>
              <a:t> is the energy stored by an object due to its position. An object high above the ground will have more potential energy than an object closer to the ground or on the ground.</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34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Dynamics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CONSERVATION OF ENERGY</a:t>
            </a:r>
          </a:p>
          <a:p>
            <a:pPr>
              <a:lnSpc>
                <a:spcPct val="150000"/>
              </a:lnSpc>
            </a:pPr>
            <a:r>
              <a:rPr lang="en-ZA" sz="2400" dirty="0">
                <a:latin typeface="Arial" panose="020B0604020202020204" pitchFamily="34" charset="0"/>
                <a:cs typeface="Arial" panose="020B0604020202020204" pitchFamily="34" charset="0"/>
              </a:rPr>
              <a:t>The law of conservation of energy states that energy cannot be created nor can it be destroyed. The only type of energy relevant to dynamics is mechanical energy, which is the sum of an object’s kinetic and potential energies. You can therefore adapt this law for dynamics by saying that the mechanical energy of an object remains constant independent of its movement if no energy is added or removed from the object. </a:t>
            </a:r>
          </a:p>
        </p:txBody>
      </p:sp>
    </p:spTree>
    <p:extLst>
      <p:ext uri="{BB962C8B-B14F-4D97-AF65-F5344CB8AC3E}">
        <p14:creationId xmlns:p14="http://schemas.microsoft.com/office/powerpoint/2010/main" val="3536421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Statics is the engineering field that focuses on analysing the loads acting on physical shapes.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Statics</a:t>
            </a:r>
          </a:p>
        </p:txBody>
      </p:sp>
    </p:spTree>
    <p:extLst>
      <p:ext uri="{BB962C8B-B14F-4D97-AF65-F5344CB8AC3E}">
        <p14:creationId xmlns:p14="http://schemas.microsoft.com/office/powerpoint/2010/main" val="42221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Statics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SUPPORTED BEAMS AND CANTILEVERS</a:t>
            </a:r>
          </a:p>
          <a:p>
            <a:pPr>
              <a:lnSpc>
                <a:spcPct val="150000"/>
              </a:lnSpc>
            </a:pPr>
            <a:r>
              <a:rPr lang="en-ZA" sz="2400" dirty="0">
                <a:latin typeface="Arial" panose="020B0604020202020204" pitchFamily="34" charset="0"/>
                <a:cs typeface="Arial" panose="020B0604020202020204" pitchFamily="34" charset="0"/>
              </a:rPr>
              <a:t>A beam is a long thin object that can be subjected to stresses or forces in one plane only. Each force acting on a beam has a reaction in the beam. Beams can have either concentrated loads or distributed loads.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587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Statics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CENTROIDS AND CENTRES OF GRAVITY</a:t>
            </a:r>
          </a:p>
          <a:p>
            <a:pPr>
              <a:lnSpc>
                <a:spcPct val="150000"/>
              </a:lnSpc>
            </a:pPr>
            <a:r>
              <a:rPr lang="en-ZA" sz="2400" b="1" dirty="0">
                <a:latin typeface="Arial" panose="020B0604020202020204" pitchFamily="34" charset="0"/>
                <a:cs typeface="Arial" panose="020B0604020202020204" pitchFamily="34" charset="0"/>
              </a:rPr>
              <a:t>Centre of mass </a:t>
            </a:r>
            <a:r>
              <a:rPr lang="en-ZA" sz="2400" dirty="0">
                <a:latin typeface="Arial" panose="020B0604020202020204" pitchFamily="34" charset="0"/>
                <a:cs typeface="Arial" panose="020B0604020202020204" pitchFamily="34" charset="0"/>
              </a:rPr>
              <a:t>(CM): The point ‘right in the middle’ of an object around which all its mass is distributed equally.</a:t>
            </a:r>
            <a:br>
              <a:rPr lang="en-ZA" sz="2400"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Centre of gravity</a:t>
            </a:r>
            <a:r>
              <a:rPr lang="en-ZA" sz="2400" dirty="0">
                <a:latin typeface="Arial" panose="020B0604020202020204" pitchFamily="34" charset="0"/>
                <a:cs typeface="Arial" panose="020B0604020202020204" pitchFamily="34" charset="0"/>
              </a:rPr>
              <a:t> (CG): When gravitational force acts on the centre of mass of an object. </a:t>
            </a:r>
          </a:p>
          <a:p>
            <a:pPr>
              <a:lnSpc>
                <a:spcPct val="150000"/>
              </a:lnSpc>
            </a:pPr>
            <a:r>
              <a:rPr lang="en-ZA" sz="2400" b="1" dirty="0">
                <a:latin typeface="Arial" panose="020B0604020202020204" pitchFamily="34" charset="0"/>
                <a:cs typeface="Arial" panose="020B0604020202020204" pitchFamily="34" charset="0"/>
              </a:rPr>
              <a:t>Centroid</a:t>
            </a:r>
            <a:r>
              <a:rPr lang="en-ZA" sz="2400" dirty="0">
                <a:latin typeface="Arial" panose="020B0604020202020204" pitchFamily="34" charset="0"/>
                <a:cs typeface="Arial" panose="020B0604020202020204" pitchFamily="34" charset="0"/>
              </a:rPr>
              <a:t>: The centre of mass of a flat object with a uniform density.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2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RELATIVE VELOCITY</a:t>
            </a:r>
          </a:p>
          <a:p>
            <a:pPr>
              <a:lnSpc>
                <a:spcPct val="150000"/>
              </a:lnSpc>
            </a:pPr>
            <a:r>
              <a:rPr lang="en-ZA" sz="2400" dirty="0">
                <a:latin typeface="Arial" panose="020B0604020202020204" pitchFamily="34" charset="0"/>
                <a:cs typeface="Arial" panose="020B0604020202020204" pitchFamily="34" charset="0"/>
              </a:rPr>
              <a:t>Relative velocity is a vector quantity with both magnitude and direction. The directions of both objects must be defined as either negative or positive. This helps to define the directions of the objects and helps to make sure that your calculations are correct.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Kinematics </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b="1" dirty="0">
                <a:latin typeface="Arial" panose="020B0604020202020204" pitchFamily="34" charset="0"/>
                <a:cs typeface="Arial" panose="020B0604020202020204" pitchFamily="34" charset="0"/>
              </a:rPr>
              <a:t>Hydraulics</a:t>
            </a:r>
            <a:r>
              <a:rPr lang="en-ZA" sz="2400" dirty="0">
                <a:latin typeface="Arial" panose="020B0604020202020204" pitchFamily="34" charset="0"/>
                <a:cs typeface="Arial" panose="020B0604020202020204" pitchFamily="34" charset="0"/>
              </a:rPr>
              <a:t> is a section in engineering that deals with the mechanical properties of fluids.</a:t>
            </a:r>
          </a:p>
          <a:p>
            <a:pPr>
              <a:lnSpc>
                <a:spcPct val="150000"/>
              </a:lnSpc>
            </a:pPr>
            <a:r>
              <a:rPr lang="en-ZA" sz="2400" dirty="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hydraulic press </a:t>
            </a:r>
            <a:r>
              <a:rPr lang="en-ZA" sz="2400" dirty="0">
                <a:latin typeface="Arial" panose="020B0604020202020204" pitchFamily="34" charset="0"/>
                <a:cs typeface="Arial" panose="020B0604020202020204" pitchFamily="34" charset="0"/>
              </a:rPr>
              <a:t>is a hydraulic machine usually used to crush or compress materials.</a:t>
            </a:r>
          </a:p>
          <a:p>
            <a:pPr>
              <a:lnSpc>
                <a:spcPct val="150000"/>
              </a:lnSpc>
            </a:pPr>
            <a:r>
              <a:rPr lang="en-ZA" sz="2400" dirty="0">
                <a:latin typeface="Arial" panose="020B0604020202020204" pitchFamily="34" charset="0"/>
                <a:cs typeface="Arial" panose="020B0604020202020204" pitchFamily="34" charset="0"/>
              </a:rPr>
              <a:t>A</a:t>
            </a:r>
            <a:r>
              <a:rPr lang="en-ZA" sz="2400" b="1" dirty="0">
                <a:latin typeface="Arial" panose="020B0604020202020204" pitchFamily="34" charset="0"/>
                <a:cs typeface="Arial" panose="020B0604020202020204" pitchFamily="34" charset="0"/>
              </a:rPr>
              <a:t> hydraulic pump</a:t>
            </a:r>
            <a:r>
              <a:rPr lang="en-ZA" sz="2400" dirty="0">
                <a:latin typeface="Arial" panose="020B0604020202020204" pitchFamily="34" charset="0"/>
                <a:cs typeface="Arial" panose="020B0604020202020204" pitchFamily="34" charset="0"/>
              </a:rPr>
              <a:t> is a device that converts mechanical energy into hydraulic pressure to displace or compress fluids.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Hydraulics</a:t>
            </a:r>
          </a:p>
        </p:txBody>
      </p:sp>
    </p:spTree>
    <p:extLst>
      <p:ext uri="{BB962C8B-B14F-4D97-AF65-F5344CB8AC3E}">
        <p14:creationId xmlns:p14="http://schemas.microsoft.com/office/powerpoint/2010/main" val="836148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Hydraulics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HYDRAULIC PRESSES</a:t>
            </a:r>
          </a:p>
          <a:p>
            <a:pPr>
              <a:lnSpc>
                <a:spcPct val="150000"/>
              </a:lnSpc>
            </a:pPr>
            <a:r>
              <a:rPr lang="en-ZA" sz="2400" dirty="0">
                <a:latin typeface="Arial" panose="020B0604020202020204" pitchFamily="34" charset="0"/>
                <a:cs typeface="Arial" panose="020B0604020202020204" pitchFamily="34" charset="0"/>
              </a:rPr>
              <a:t>Hydraulic presses are based on Pascal’s Law, which states that the pressure applied on liquids in a closed system remains constant throughout the system. Hydraulic presses are machines that are used to form, pierce, compact, crush or move materials. </a:t>
            </a:r>
          </a:p>
        </p:txBody>
      </p:sp>
    </p:spTree>
    <p:extLst>
      <p:ext uri="{BB962C8B-B14F-4D97-AF65-F5344CB8AC3E}">
        <p14:creationId xmlns:p14="http://schemas.microsoft.com/office/powerpoint/2010/main" val="2827899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Hydraulics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HYDRAULIC PUMPS</a:t>
            </a:r>
          </a:p>
          <a:p>
            <a:pPr>
              <a:lnSpc>
                <a:spcPct val="150000"/>
              </a:lnSpc>
            </a:pPr>
            <a:r>
              <a:rPr lang="en-ZA" sz="2400" dirty="0">
                <a:latin typeface="Arial" panose="020B0604020202020204" pitchFamily="34" charset="0"/>
                <a:cs typeface="Arial" panose="020B0604020202020204" pitchFamily="34" charset="0"/>
              </a:rPr>
              <a:t>A hydraulic pump is generally driven by an electric motor and converts its mechanical energy into liquid pressure and flow. For most hydraulic systems, the main function of the hydraulic pump is to create pressure since there is only a small amount of liquid flow in the system. </a:t>
            </a:r>
          </a:p>
        </p:txBody>
      </p:sp>
    </p:spTree>
    <p:extLst>
      <p:ext uri="{BB962C8B-B14F-4D97-AF65-F5344CB8AC3E}">
        <p14:creationId xmlns:p14="http://schemas.microsoft.com/office/powerpoint/2010/main" val="722897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Hydraulics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HYDRAULIC ACCUMULATORS</a:t>
            </a:r>
          </a:p>
          <a:p>
            <a:pPr>
              <a:lnSpc>
                <a:spcPct val="150000"/>
              </a:lnSpc>
            </a:pPr>
            <a:r>
              <a:rPr lang="en-ZA" sz="2400" dirty="0">
                <a:latin typeface="Arial" panose="020B0604020202020204" pitchFamily="34" charset="0"/>
                <a:cs typeface="Arial" panose="020B0604020202020204" pitchFamily="34" charset="0"/>
              </a:rPr>
              <a:t>A hydraulic accumulator is a hydraulic device that stores fluids under pressure which is normally used to drive equipment. An accumulator can be loaded by a small hydraulic pump over a period when the demand is low. This accumulated energy can now be used in a single press stroke or heavy lift which only takes a short time to complete.</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936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STRESS</a:t>
            </a:r>
          </a:p>
          <a:p>
            <a:pPr>
              <a:lnSpc>
                <a:spcPct val="150000"/>
              </a:lnSpc>
            </a:pPr>
            <a:r>
              <a:rPr lang="en-ZA" sz="2400" dirty="0">
                <a:latin typeface="Arial" panose="020B0604020202020204" pitchFamily="34" charset="0"/>
                <a:cs typeface="Arial" panose="020B0604020202020204" pitchFamily="34" charset="0"/>
              </a:rPr>
              <a:t>Stress (</a:t>
            </a:r>
            <a:r>
              <a:rPr lang="el-GR" sz="2400" dirty="0">
                <a:latin typeface="Arial" panose="020B0604020202020204" pitchFamily="34" charset="0"/>
                <a:cs typeface="Arial" panose="020B0604020202020204" pitchFamily="34" charset="0"/>
              </a:rPr>
              <a:t>σ) </a:t>
            </a:r>
            <a:r>
              <a:rPr lang="en-US" sz="2400" dirty="0">
                <a:latin typeface="Arial" panose="020B0604020202020204" pitchFamily="34" charset="0"/>
                <a:cs typeface="Arial" panose="020B0604020202020204" pitchFamily="34" charset="0"/>
              </a:rPr>
              <a:t>is </a:t>
            </a:r>
            <a:r>
              <a:rPr lang="en-ZA" sz="2400" dirty="0">
                <a:latin typeface="Arial" panose="020B0604020202020204" pitchFamily="34" charset="0"/>
                <a:cs typeface="Arial" panose="020B0604020202020204" pitchFamily="34" charset="0"/>
              </a:rPr>
              <a:t>the ability of an object to resist the effects of an external force and is given by the amount of load per unit area. The concept of stress uses both the size of the applied force as well as the area to which it was applied, to determine the effect of an action on an object.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Stress, strain and Young’s modulus</a:t>
            </a:r>
          </a:p>
        </p:txBody>
      </p:sp>
    </p:spTree>
    <p:extLst>
      <p:ext uri="{BB962C8B-B14F-4D97-AF65-F5344CB8AC3E}">
        <p14:creationId xmlns:p14="http://schemas.microsoft.com/office/powerpoint/2010/main" val="2914553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Stress, strain and Young’s modulus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STRESS</a:t>
            </a:r>
          </a:p>
          <a:p>
            <a:pPr>
              <a:lnSpc>
                <a:spcPct val="150000"/>
              </a:lnSpc>
            </a:pPr>
            <a:r>
              <a:rPr lang="en-ZA" sz="2400" dirty="0">
                <a:latin typeface="Arial" panose="020B0604020202020204" pitchFamily="34" charset="0"/>
                <a:cs typeface="Arial" panose="020B0604020202020204" pitchFamily="34" charset="0"/>
              </a:rPr>
              <a:t>There are three main types of stress which takes both the direction and the combination of the forces on an object into consideration. These are: </a:t>
            </a:r>
          </a:p>
          <a:p>
            <a:pPr marL="342900" indent="-342900">
              <a:lnSpc>
                <a:spcPct val="150000"/>
              </a:lnSpc>
              <a:buFont typeface="Arial" panose="020B0604020202020204" pitchFamily="34" charset="0"/>
              <a:buChar char="•"/>
            </a:pPr>
            <a:r>
              <a:rPr lang="en-ZA" sz="2400" b="1" dirty="0">
                <a:latin typeface="Arial" panose="020B0604020202020204" pitchFamily="34" charset="0"/>
                <a:cs typeface="Arial" panose="020B0604020202020204" pitchFamily="34" charset="0"/>
              </a:rPr>
              <a:t>Direct stress </a:t>
            </a:r>
            <a:r>
              <a:rPr lang="en-ZA" sz="2400" dirty="0">
                <a:latin typeface="Arial" panose="020B0604020202020204" pitchFamily="34" charset="0"/>
                <a:cs typeface="Arial" panose="020B0604020202020204" pitchFamily="34" charset="0"/>
              </a:rPr>
              <a:t>(tensile stress and compressive stress),</a:t>
            </a:r>
          </a:p>
          <a:p>
            <a:pPr marL="342900" indent="-342900">
              <a:lnSpc>
                <a:spcPct val="150000"/>
              </a:lnSpc>
              <a:buFont typeface="Arial" panose="020B0604020202020204" pitchFamily="34" charset="0"/>
              <a:buChar char="•"/>
            </a:pPr>
            <a:r>
              <a:rPr lang="en-ZA" sz="2400" b="1" dirty="0">
                <a:latin typeface="Arial" panose="020B0604020202020204" pitchFamily="34" charset="0"/>
                <a:cs typeface="Arial" panose="020B0604020202020204" pitchFamily="34" charset="0"/>
              </a:rPr>
              <a:t>Shear stress </a:t>
            </a:r>
            <a:r>
              <a:rPr lang="en-ZA" sz="2400" dirty="0">
                <a:latin typeface="Arial" panose="020B0604020202020204" pitchFamily="34" charset="0"/>
                <a:cs typeface="Arial" panose="020B0604020202020204" pitchFamily="34" charset="0"/>
              </a:rPr>
              <a:t>(single shear stress and double shear stress), and</a:t>
            </a:r>
          </a:p>
          <a:p>
            <a:pPr marL="342900" indent="-342900">
              <a:lnSpc>
                <a:spcPct val="150000"/>
              </a:lnSpc>
              <a:buFont typeface="Arial" panose="020B0604020202020204" pitchFamily="34" charset="0"/>
              <a:buChar char="•"/>
            </a:pPr>
            <a:r>
              <a:rPr lang="en-ZA" sz="2400" b="1" dirty="0">
                <a:latin typeface="Arial" panose="020B0604020202020204" pitchFamily="34" charset="0"/>
                <a:cs typeface="Arial" panose="020B0604020202020204" pitchFamily="34" charset="0"/>
              </a:rPr>
              <a:t>Bending stress. </a:t>
            </a:r>
          </a:p>
        </p:txBody>
      </p:sp>
    </p:spTree>
    <p:extLst>
      <p:ext uri="{BB962C8B-B14F-4D97-AF65-F5344CB8AC3E}">
        <p14:creationId xmlns:p14="http://schemas.microsoft.com/office/powerpoint/2010/main" val="2892834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Stress, strain and Young’s modulus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YOUNG’S MODULUS</a:t>
            </a:r>
          </a:p>
          <a:p>
            <a:pPr>
              <a:lnSpc>
                <a:spcPct val="150000"/>
              </a:lnSpc>
            </a:pPr>
            <a:r>
              <a:rPr lang="en-ZA" sz="2400" dirty="0">
                <a:latin typeface="Arial" panose="020B0604020202020204" pitchFamily="34" charset="0"/>
                <a:cs typeface="Arial" panose="020B0604020202020204" pitchFamily="34" charset="0"/>
              </a:rPr>
              <a:t>The point where an object does not return to its original form is called its elastic limit. The stress to strain ratio is known as Young’s modulus or the modulus of elasticity. </a:t>
            </a:r>
          </a:p>
        </p:txBody>
      </p:sp>
    </p:spTree>
    <p:extLst>
      <p:ext uri="{BB962C8B-B14F-4D97-AF65-F5344CB8AC3E}">
        <p14:creationId xmlns:p14="http://schemas.microsoft.com/office/powerpoint/2010/main" val="3896471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Heat refers to a form of energy associated with the motion of atoms, molecules, or substances in a material. Temperature is the degree or intensity of heat present in a substance or object.</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7: Heat</a:t>
            </a:r>
          </a:p>
        </p:txBody>
      </p:sp>
    </p:spTree>
    <p:extLst>
      <p:ext uri="{BB962C8B-B14F-4D97-AF65-F5344CB8AC3E}">
        <p14:creationId xmlns:p14="http://schemas.microsoft.com/office/powerpoint/2010/main" val="2042945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Heat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VOLUMETRIC CHANGE IN SOLID MATERIALS</a:t>
            </a:r>
          </a:p>
          <a:p>
            <a:pPr>
              <a:lnSpc>
                <a:spcPct val="150000"/>
              </a:lnSpc>
            </a:pPr>
            <a:r>
              <a:rPr lang="en-ZA" sz="2400" dirty="0">
                <a:latin typeface="Arial" panose="020B0604020202020204" pitchFamily="34" charset="0"/>
                <a:cs typeface="Arial" panose="020B0604020202020204" pitchFamily="34" charset="0"/>
              </a:rPr>
              <a:t>When a solid material is heated up, it will expand, and when it is cooled down to its original temperature, it will contract again by the same amount that it expanded with. The amount that it expands and contract with is directly proportional to the change in temperature. Different types of materials expand and contract with different amounts due to a change in temperature. </a:t>
            </a:r>
          </a:p>
          <a:p>
            <a:pPr>
              <a:lnSpc>
                <a:spcPct val="150000"/>
              </a:lnSpc>
            </a:pPr>
            <a:r>
              <a:rPr lang="en-ZA" sz="2400" dirty="0">
                <a:latin typeface="Arial" panose="020B0604020202020204" pitchFamily="34" charset="0"/>
                <a:cs typeface="Arial" panose="020B0604020202020204" pitchFamily="34" charset="0"/>
              </a:rPr>
              <a:t>When a material is heated evenly, it expands by the same ratio in all directions. </a:t>
            </a:r>
          </a:p>
        </p:txBody>
      </p:sp>
    </p:spTree>
    <p:extLst>
      <p:ext uri="{BB962C8B-B14F-4D97-AF65-F5344CB8AC3E}">
        <p14:creationId xmlns:p14="http://schemas.microsoft.com/office/powerpoint/2010/main" val="3124718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Heat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VOLUMETRIC CHANGE IN LIQUIDS</a:t>
            </a:r>
          </a:p>
          <a:p>
            <a:pPr>
              <a:lnSpc>
                <a:spcPct val="150000"/>
              </a:lnSpc>
            </a:pPr>
            <a:r>
              <a:rPr lang="en-ZA" sz="2400" dirty="0">
                <a:latin typeface="Arial" panose="020B0604020202020204" pitchFamily="34" charset="0"/>
                <a:cs typeface="Arial" panose="020B0604020202020204" pitchFamily="34" charset="0"/>
              </a:rPr>
              <a:t>Like solids, all liquids expand as their temperature increases. Between 0 °C and 4 °C, water reacts quite differently from other materials. When it is cooled from room temperature, it continues to contract like other materials until it gets to 4 °C when it suddenly starts expanding until it reaches 0 °C and turns into ice. As the temperature drops further, the volume of the ice then contracts like those of other materials.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86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Kinematics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RESULTANT VELOCITY</a:t>
            </a:r>
          </a:p>
          <a:p>
            <a:pPr>
              <a:lnSpc>
                <a:spcPct val="150000"/>
              </a:lnSpc>
            </a:pPr>
            <a:r>
              <a:rPr lang="en-ZA" sz="2400" dirty="0">
                <a:latin typeface="Arial" panose="020B0604020202020204" pitchFamily="34" charset="0"/>
                <a:cs typeface="Arial" panose="020B0604020202020204" pitchFamily="34" charset="0"/>
              </a:rPr>
              <a:t>Resultant velocity can be defined as the sum of all the velocities in all directions adding to the motion of an object. To determine the resultant velocity of an object, all the velocity vectors must be added together. Since resultant velocity is a vector quantity, both its direction and magnitude must be calculated. </a:t>
            </a:r>
          </a:p>
        </p:txBody>
      </p:sp>
    </p:spTree>
    <p:extLst>
      <p:ext uri="{BB962C8B-B14F-4D97-AF65-F5344CB8AC3E}">
        <p14:creationId xmlns:p14="http://schemas.microsoft.com/office/powerpoint/2010/main" val="4077673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Heat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VOLUMETRIC CHANGE IN GASES</a:t>
            </a:r>
          </a:p>
          <a:p>
            <a:pPr>
              <a:lnSpc>
                <a:spcPct val="150000"/>
              </a:lnSpc>
            </a:pPr>
            <a:r>
              <a:rPr lang="en-ZA" sz="2400" dirty="0">
                <a:latin typeface="Arial" panose="020B0604020202020204" pitchFamily="34" charset="0"/>
                <a:cs typeface="Arial" panose="020B0604020202020204" pitchFamily="34" charset="0"/>
              </a:rPr>
              <a:t>The first difference between gases and other materials is that gases are compressible, which will require you to not only consider the effect of temperature, but pressure as well. The second difference to solids and liquids is that most gases expand and contract in very much the same way, independent of their composition. </a:t>
            </a:r>
          </a:p>
        </p:txBody>
      </p:sp>
    </p:spTree>
    <p:extLst>
      <p:ext uri="{BB962C8B-B14F-4D97-AF65-F5344CB8AC3E}">
        <p14:creationId xmlns:p14="http://schemas.microsoft.com/office/powerpoint/2010/main" val="1044595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Heat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GAS PROCESSES</a:t>
            </a:r>
          </a:p>
          <a:p>
            <a:pPr>
              <a:lnSpc>
                <a:spcPct val="150000"/>
              </a:lnSpc>
            </a:pPr>
            <a:r>
              <a:rPr lang="en-ZA" sz="2400" dirty="0">
                <a:latin typeface="Arial" panose="020B0604020202020204" pitchFamily="34" charset="0"/>
                <a:cs typeface="Arial" panose="020B0604020202020204" pitchFamily="34" charset="0"/>
              </a:rPr>
              <a:t>When gases are used in industrial or domestic processes, the gas will normally go through several different processes before the cycle starts from scratch again. You will look at three types of processes that are often used, namely: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Isochoric processes,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Isobaric processes,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Isothermal processes.</a:t>
            </a:r>
          </a:p>
        </p:txBody>
      </p:sp>
    </p:spTree>
    <p:extLst>
      <p:ext uri="{BB962C8B-B14F-4D97-AF65-F5344CB8AC3E}">
        <p14:creationId xmlns:p14="http://schemas.microsoft.com/office/powerpoint/2010/main" val="231506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Kinematics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PROJECTILES</a:t>
            </a:r>
          </a:p>
          <a:p>
            <a:pPr>
              <a:lnSpc>
                <a:spcPct val="150000"/>
              </a:lnSpc>
            </a:pPr>
            <a:r>
              <a:rPr lang="en-ZA" sz="2400" dirty="0">
                <a:latin typeface="Arial" panose="020B0604020202020204" pitchFamily="34" charset="0"/>
                <a:cs typeface="Arial" panose="020B0604020202020204" pitchFamily="34" charset="0"/>
              </a:rPr>
              <a:t>Projectile motion is the movement of an object (the projectile) launched from the earth’s surface with gravity causing it to move along a curved path back to the earth’s surface. A projectile has no source of power after being launched (thrown, shot) apart from the earth’s gravitational force which draws the object towards earth. Projectiles therefore exclude rockets and planes and other self- powered objects. Bullets fired from a gun, balls thrown up in the air and rocks launched by a slingshot are projectiles. </a:t>
            </a:r>
          </a:p>
        </p:txBody>
      </p:sp>
    </p:spTree>
    <p:extLst>
      <p:ext uri="{BB962C8B-B14F-4D97-AF65-F5344CB8AC3E}">
        <p14:creationId xmlns:p14="http://schemas.microsoft.com/office/powerpoint/2010/main" val="145990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ANGULAR MOTION</a:t>
            </a:r>
          </a:p>
          <a:p>
            <a:pPr>
              <a:lnSpc>
                <a:spcPct val="150000"/>
              </a:lnSpc>
            </a:pPr>
            <a:r>
              <a:rPr lang="en-ZA" sz="2400" dirty="0">
                <a:latin typeface="Arial" panose="020B0604020202020204" pitchFamily="34" charset="0"/>
                <a:cs typeface="Arial" panose="020B0604020202020204" pitchFamily="34" charset="0"/>
              </a:rPr>
              <a:t>Angular motion can be defined as the motion of an object around a fixed axis or pivot point. This movement is described as angular rather than linear (in a straight line). Examples of objects with rotational motion are pendulums, wheels, motors and even the planets that rotate around the sun.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Angular motion </a:t>
            </a:r>
          </a:p>
        </p:txBody>
      </p:sp>
    </p:spTree>
    <p:extLst>
      <p:ext uri="{BB962C8B-B14F-4D97-AF65-F5344CB8AC3E}">
        <p14:creationId xmlns:p14="http://schemas.microsoft.com/office/powerpoint/2010/main" val="1606460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Angular motion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ANGULAR DISPLACEMENT</a:t>
            </a:r>
          </a:p>
          <a:p>
            <a:pPr>
              <a:lnSpc>
                <a:spcPct val="150000"/>
              </a:lnSpc>
            </a:pPr>
            <a:r>
              <a:rPr lang="en-ZA" sz="2400" dirty="0">
                <a:latin typeface="Arial" panose="020B0604020202020204" pitchFamily="34" charset="0"/>
                <a:cs typeface="Arial" panose="020B0604020202020204" pitchFamily="34" charset="0"/>
              </a:rPr>
              <a:t>Angular displacement is the angle, measured in degrees or radians, showing how far a point or line has travelled around an axis. This means that when an object rotates around a fixed point, the angular displacement of the object is equal to the angle that has been travelled. It is a vector quantity. </a:t>
            </a:r>
          </a:p>
        </p:txBody>
      </p:sp>
    </p:spTree>
    <p:extLst>
      <p:ext uri="{BB962C8B-B14F-4D97-AF65-F5344CB8AC3E}">
        <p14:creationId xmlns:p14="http://schemas.microsoft.com/office/powerpoint/2010/main" val="184392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Angular motion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ANGULAR VELOCITY</a:t>
            </a:r>
          </a:p>
          <a:p>
            <a:pPr>
              <a:lnSpc>
                <a:spcPct val="150000"/>
              </a:lnSpc>
            </a:pPr>
            <a:r>
              <a:rPr lang="en-ZA" sz="2400" dirty="0">
                <a:latin typeface="Arial" panose="020B0604020202020204" pitchFamily="34" charset="0"/>
                <a:cs typeface="Arial" panose="020B0604020202020204" pitchFamily="34" charset="0"/>
              </a:rPr>
              <a:t>The angular velocity of a rotating object is the rate at which angular displacement changes, or the angular change in one second. </a:t>
            </a:r>
          </a:p>
        </p:txBody>
      </p:sp>
    </p:spTree>
    <p:extLst>
      <p:ext uri="{BB962C8B-B14F-4D97-AF65-F5344CB8AC3E}">
        <p14:creationId xmlns:p14="http://schemas.microsoft.com/office/powerpoint/2010/main" val="318082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Angular motion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ANGULAR ACCELERATION</a:t>
            </a:r>
          </a:p>
          <a:p>
            <a:pPr>
              <a:lnSpc>
                <a:spcPct val="150000"/>
              </a:lnSpc>
            </a:pPr>
            <a:r>
              <a:rPr lang="en-ZA" sz="2400" dirty="0">
                <a:latin typeface="Arial" panose="020B0604020202020204" pitchFamily="34" charset="0"/>
                <a:cs typeface="Arial" panose="020B0604020202020204" pitchFamily="34" charset="0"/>
              </a:rPr>
              <a:t>Angular acceleration is also a vector and is the rate at which angular velocity changes with time. </a:t>
            </a:r>
          </a:p>
        </p:txBody>
      </p:sp>
    </p:spTree>
    <p:extLst>
      <p:ext uri="{BB962C8B-B14F-4D97-AF65-F5344CB8AC3E}">
        <p14:creationId xmlns:p14="http://schemas.microsoft.com/office/powerpoint/2010/main" val="387388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Angular motion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RELATIONSHIP BETWEEN LINEAR AND ANGULAR QUANTITIES</a:t>
            </a:r>
          </a:p>
          <a:p>
            <a:pPr>
              <a:lnSpc>
                <a:spcPct val="150000"/>
              </a:lnSpc>
            </a:pPr>
            <a:r>
              <a:rPr lang="en-ZA" sz="2400" dirty="0">
                <a:latin typeface="Arial" panose="020B0604020202020204" pitchFamily="34" charset="0"/>
                <a:cs typeface="Arial" panose="020B0604020202020204" pitchFamily="34" charset="0"/>
              </a:rPr>
              <a:t>The relationship between rotational motion and linear motion is very obvious when you understand that a wheel’s rotation results in the linear movement of a vehicle. It is also obvious that the linear distance the vehicle travels for one rotation of the wheel is equal the circumference of the wheel, and the faster the wheel turns, the faster the vehicle will move. </a:t>
            </a:r>
          </a:p>
        </p:txBody>
      </p:sp>
    </p:spTree>
    <p:extLst>
      <p:ext uri="{BB962C8B-B14F-4D97-AF65-F5344CB8AC3E}">
        <p14:creationId xmlns:p14="http://schemas.microsoft.com/office/powerpoint/2010/main" val="264259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44034</TotalTime>
  <Words>2127</Words>
  <Application>Microsoft Macintosh PowerPoint</Application>
  <PresentationFormat>Widescreen</PresentationFormat>
  <Paragraphs>139</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284</cp:revision>
  <dcterms:created xsi:type="dcterms:W3CDTF">2018-09-18T08:47:31Z</dcterms:created>
  <dcterms:modified xsi:type="dcterms:W3CDTF">2022-01-07T09:06:03Z</dcterms:modified>
</cp:coreProperties>
</file>