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1" r:id="rId3"/>
    <p:sldId id="270" r:id="rId4"/>
    <p:sldId id="280" r:id="rId5"/>
    <p:sldId id="281" r:id="rId6"/>
    <p:sldId id="282" r:id="rId7"/>
    <p:sldId id="283" r:id="rId8"/>
    <p:sldId id="285" r:id="rId9"/>
    <p:sldId id="287" r:id="rId10"/>
    <p:sldId id="288" r:id="rId11"/>
    <p:sldId id="272" r:id="rId12"/>
    <p:sldId id="289" r:id="rId13"/>
    <p:sldId id="290" r:id="rId14"/>
    <p:sldId id="291" r:id="rId15"/>
    <p:sldId id="292" r:id="rId16"/>
    <p:sldId id="293" r:id="rId17"/>
    <p:sldId id="294" r:id="rId18"/>
    <p:sldId id="295" r:id="rId19"/>
    <p:sldId id="296" r:id="rId20"/>
    <p:sldId id="297" r:id="rId21"/>
    <p:sldId id="298" r:id="rId22"/>
    <p:sldId id="299" r:id="rId23"/>
    <p:sldId id="300" r:id="rId24"/>
    <p:sldId id="301" r:id="rId25"/>
    <p:sldId id="302" r:id="rId26"/>
    <p:sldId id="303" r:id="rId27"/>
    <p:sldId id="304" r:id="rId28"/>
    <p:sldId id="305" r:id="rId29"/>
    <p:sldId id="273" r:id="rId30"/>
    <p:sldId id="306" r:id="rId31"/>
    <p:sldId id="307" r:id="rId32"/>
    <p:sldId id="309" r:id="rId33"/>
    <p:sldId id="310" r:id="rId34"/>
    <p:sldId id="311" r:id="rId35"/>
    <p:sldId id="312" r:id="rId36"/>
    <p:sldId id="274" r:id="rId37"/>
    <p:sldId id="313" r:id="rId38"/>
    <p:sldId id="314" r:id="rId39"/>
    <p:sldId id="315" r:id="rId40"/>
    <p:sldId id="316" r:id="rId41"/>
    <p:sldId id="317" r:id="rId42"/>
    <p:sldId id="318" r:id="rId43"/>
    <p:sldId id="319" r:id="rId44"/>
    <p:sldId id="320" r:id="rId45"/>
    <p:sldId id="321" r:id="rId46"/>
    <p:sldId id="323" r:id="rId47"/>
    <p:sldId id="324" r:id="rId48"/>
    <p:sldId id="325" r:id="rId49"/>
    <p:sldId id="326" r:id="rId50"/>
    <p:sldId id="327" r:id="rId51"/>
    <p:sldId id="275" r:id="rId52"/>
    <p:sldId id="328" r:id="rId53"/>
    <p:sldId id="329" r:id="rId54"/>
    <p:sldId id="330" r:id="rId55"/>
    <p:sldId id="331" r:id="rId56"/>
    <p:sldId id="332" r:id="rId57"/>
    <p:sldId id="333" r:id="rId58"/>
    <p:sldId id="276" r:id="rId59"/>
    <p:sldId id="335" r:id="rId60"/>
    <p:sldId id="336" r:id="rId61"/>
    <p:sldId id="338" r:id="rId62"/>
    <p:sldId id="339" r:id="rId63"/>
    <p:sldId id="340" r:id="rId64"/>
    <p:sldId id="341" r:id="rId65"/>
    <p:sldId id="342" r:id="rId66"/>
    <p:sldId id="277" r:id="rId67"/>
    <p:sldId id="343" r:id="rId68"/>
    <p:sldId id="380" r:id="rId69"/>
    <p:sldId id="344" r:id="rId70"/>
    <p:sldId id="345" r:id="rId71"/>
    <p:sldId id="346" r:id="rId72"/>
    <p:sldId id="347" r:id="rId73"/>
    <p:sldId id="348" r:id="rId74"/>
    <p:sldId id="349" r:id="rId75"/>
    <p:sldId id="350" r:id="rId76"/>
    <p:sldId id="351" r:id="rId77"/>
    <p:sldId id="278" r:id="rId78"/>
    <p:sldId id="353" r:id="rId79"/>
    <p:sldId id="354" r:id="rId80"/>
    <p:sldId id="355" r:id="rId81"/>
    <p:sldId id="356" r:id="rId82"/>
    <p:sldId id="357" r:id="rId83"/>
    <p:sldId id="358" r:id="rId84"/>
    <p:sldId id="359" r:id="rId85"/>
    <p:sldId id="360" r:id="rId86"/>
    <p:sldId id="361" r:id="rId87"/>
    <p:sldId id="362" r:id="rId88"/>
    <p:sldId id="363" r:id="rId89"/>
    <p:sldId id="364" r:id="rId90"/>
    <p:sldId id="365" r:id="rId91"/>
    <p:sldId id="366" r:id="rId92"/>
    <p:sldId id="367" r:id="rId93"/>
    <p:sldId id="368" r:id="rId94"/>
    <p:sldId id="369" r:id="rId95"/>
    <p:sldId id="370" r:id="rId96"/>
    <p:sldId id="371" r:id="rId97"/>
    <p:sldId id="279" r:id="rId98"/>
    <p:sldId id="372" r:id="rId99"/>
    <p:sldId id="373" r:id="rId100"/>
    <p:sldId id="374" r:id="rId101"/>
    <p:sldId id="375" r:id="rId102"/>
    <p:sldId id="381" r:id="rId103"/>
    <p:sldId id="382" r:id="rId104"/>
    <p:sldId id="383" r:id="rId105"/>
    <p:sldId id="376" r:id="rId106"/>
    <p:sldId id="378"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8"/>
    <p:restoredTop sz="94529"/>
  </p:normalViewPr>
  <p:slideViewPr>
    <p:cSldViewPr snapToGrid="0" snapToObjects="1">
      <p:cViewPr varScale="1">
        <p:scale>
          <a:sx n="49" d="100"/>
          <a:sy n="49" d="100"/>
        </p:scale>
        <p:origin x="58" y="653"/>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1C996-B2B9-5240-B316-5F32F694CD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9150061-F33B-1B4A-91E5-C949D034E9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85B5E1-A19B-704F-8702-F512E9442226}"/>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5" name="Footer Placeholder 4">
            <a:extLst>
              <a:ext uri="{FF2B5EF4-FFF2-40B4-BE49-F238E27FC236}">
                <a16:creationId xmlns:a16="http://schemas.microsoft.com/office/drawing/2014/main" id="{4DE411AE-BFF1-9A41-83A8-41AAE6C746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A59E9A-86AB-234B-9208-CBE0FF33772B}"/>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530424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51DE-1CDB-1F4B-BC0E-3B66D909FC8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EF3569-F8AB-9A4A-994A-749B93653A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E29316-AB93-C642-9A75-2F6D0AE98E05}"/>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5" name="Footer Placeholder 4">
            <a:extLst>
              <a:ext uri="{FF2B5EF4-FFF2-40B4-BE49-F238E27FC236}">
                <a16:creationId xmlns:a16="http://schemas.microsoft.com/office/drawing/2014/main" id="{C3B41DCC-FA20-DC41-8FAD-2CE86B5F0C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09FB14-979F-B449-9D48-74BE686816FB}"/>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25844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5250C3-D53E-A041-A9DB-1045605D2E0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BA64DC-20F7-AD49-920F-A006498DE1F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99E27B-924A-0249-8B0C-E673A4375B98}"/>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5" name="Footer Placeholder 4">
            <a:extLst>
              <a:ext uri="{FF2B5EF4-FFF2-40B4-BE49-F238E27FC236}">
                <a16:creationId xmlns:a16="http://schemas.microsoft.com/office/drawing/2014/main" id="{F876B186-AD16-124B-BE89-F100238EF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7A8E32-8AA1-6E4A-8993-363D1F968077}"/>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676253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DF35-2610-7D4D-A15B-38E23A711C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774792-A591-0C43-A39A-596364DDF4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F12403-A56B-954C-A4E0-716C875DB96A}"/>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5" name="Footer Placeholder 4">
            <a:extLst>
              <a:ext uri="{FF2B5EF4-FFF2-40B4-BE49-F238E27FC236}">
                <a16:creationId xmlns:a16="http://schemas.microsoft.com/office/drawing/2014/main" id="{A7D762AB-59D0-F04F-8C34-35F2AECCAE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56A6CB-52D2-5B4D-B0FC-E5CA94A6915A}"/>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569762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1E9E-6383-934F-A592-666F1B4772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955E675-05B5-8645-ABC3-CFFE91C188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9AC746-9B0D-AD4C-AA37-3E4813359926}"/>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5" name="Footer Placeholder 4">
            <a:extLst>
              <a:ext uri="{FF2B5EF4-FFF2-40B4-BE49-F238E27FC236}">
                <a16:creationId xmlns:a16="http://schemas.microsoft.com/office/drawing/2014/main" id="{29A9664B-DEB2-6849-B2CF-91A197B6BC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BE64E7-1787-0E4B-93E6-10DABAC204FD}"/>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3996387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1E4FC-0EE0-9F47-8AB9-6678F2305D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D65237-F45C-1842-9DF3-370D3AB1BA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9DEFCD-7FF3-DE43-BDE5-42CE773DA4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09812F5-1021-C246-B4E4-D46D0E2A6C6E}"/>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6" name="Footer Placeholder 5">
            <a:extLst>
              <a:ext uri="{FF2B5EF4-FFF2-40B4-BE49-F238E27FC236}">
                <a16:creationId xmlns:a16="http://schemas.microsoft.com/office/drawing/2014/main" id="{47A7527D-1E2A-5442-8A21-63CF03ECB3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6B47F9-C074-D34C-8B3E-49A1E821EA07}"/>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59990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F142-7397-134B-8816-B615696504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0A7593-10F5-D546-8CC0-773B3A36B1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156E0F-EE48-2446-9BFD-94C0BB5E1CD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408884-E1C4-6A41-8A74-F235FF4DE1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C501CA7-3A87-F941-9BEB-6AD71F516B4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6B77EB5-BB91-C246-A4C2-A6511A489F2D}"/>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8" name="Footer Placeholder 7">
            <a:extLst>
              <a:ext uri="{FF2B5EF4-FFF2-40B4-BE49-F238E27FC236}">
                <a16:creationId xmlns:a16="http://schemas.microsoft.com/office/drawing/2014/main" id="{0C68161F-E103-774E-AF32-7A1536F594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B688133-4C64-B241-BAFD-20C898ED8F79}"/>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668763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5658-9AB8-6D47-82B1-FE28A75209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EFBAAB-5A28-3646-B5A3-3C70F15071A6}"/>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4" name="Footer Placeholder 3">
            <a:extLst>
              <a:ext uri="{FF2B5EF4-FFF2-40B4-BE49-F238E27FC236}">
                <a16:creationId xmlns:a16="http://schemas.microsoft.com/office/drawing/2014/main" id="{BC549E09-20BB-EC43-86CE-81E72A3A8F8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380216F-DEAD-FA4E-9959-32A9F9EE2B5F}"/>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85926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CD9C0C-84EB-D04C-AE55-EA2CA6003F1C}"/>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3" name="Footer Placeholder 2">
            <a:extLst>
              <a:ext uri="{FF2B5EF4-FFF2-40B4-BE49-F238E27FC236}">
                <a16:creationId xmlns:a16="http://schemas.microsoft.com/office/drawing/2014/main" id="{52DDEC6D-E524-4446-ACF7-5E570DDFAD2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877F6E-5903-8A4F-B6B4-506ADA2BF843}"/>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018127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C2AF-CB84-CE4D-BB17-9BCD0BEE0B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9B20B3-45CE-EC4E-BA6D-FA4FD4B16C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154BC5E-71F7-E742-9409-CA8CA235B8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E0B373-D001-604D-982A-08CA677FD784}"/>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6" name="Footer Placeholder 5">
            <a:extLst>
              <a:ext uri="{FF2B5EF4-FFF2-40B4-BE49-F238E27FC236}">
                <a16:creationId xmlns:a16="http://schemas.microsoft.com/office/drawing/2014/main" id="{540A53A4-9FF5-354D-9804-63AC381E50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6BE2C6-B8B8-094D-A85A-744FFA7DFD34}"/>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566393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7EDF-2AC2-6D43-91AD-2FC7CA5634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71A7A0-8EE4-5F4E-8431-6698219AC6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FA29AC0-5F77-6A4E-9E7E-2470D20875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012124-AAD0-434C-BB3D-99DF851B953C}"/>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6" name="Footer Placeholder 5">
            <a:extLst>
              <a:ext uri="{FF2B5EF4-FFF2-40B4-BE49-F238E27FC236}">
                <a16:creationId xmlns:a16="http://schemas.microsoft.com/office/drawing/2014/main" id="{EA971030-798C-1C48-9A71-7398ECA861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1CB539-5901-1540-9072-7C0C108B2F3C}"/>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953057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A0815C-FC18-0D4F-9BB0-7E51A018C2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A39992-E157-964F-9AA8-EEFBFFCC11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1A1A3F-696C-0B4F-B81C-505E822DA6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B9E68-4850-8440-9130-1569DB7DBD3D}" type="datetimeFigureOut">
              <a:rPr lang="en-GB" smtClean="0"/>
              <a:t>31/10/2019</a:t>
            </a:fld>
            <a:endParaRPr lang="en-GB"/>
          </a:p>
        </p:txBody>
      </p:sp>
      <p:sp>
        <p:nvSpPr>
          <p:cNvPr id="5" name="Footer Placeholder 4">
            <a:extLst>
              <a:ext uri="{FF2B5EF4-FFF2-40B4-BE49-F238E27FC236}">
                <a16:creationId xmlns:a16="http://schemas.microsoft.com/office/drawing/2014/main" id="{775A592D-4E04-0940-8787-6F9AF0A732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887DF6-B662-1A43-8D83-3032652B80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5ECE69-9CD1-F14B-A56D-9503437A8985}" type="slidenum">
              <a:rPr lang="en-GB" smtClean="0"/>
              <a:t>‹#›</a:t>
            </a:fld>
            <a:endParaRPr lang="en-GB"/>
          </a:p>
        </p:txBody>
      </p:sp>
    </p:spTree>
    <p:extLst>
      <p:ext uri="{BB962C8B-B14F-4D97-AF65-F5344CB8AC3E}">
        <p14:creationId xmlns:p14="http://schemas.microsoft.com/office/powerpoint/2010/main" val="4217366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tif"/><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4.tif"/><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tif"/><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tif"/><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8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tif"/><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8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tif"/><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9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E40872-180A-42CE-A694-45A5299C7BA6}"/>
              </a:ext>
            </a:extLst>
          </p:cNvPr>
          <p:cNvPicPr>
            <a:picLocks noChangeAspect="1"/>
          </p:cNvPicPr>
          <p:nvPr/>
        </p:nvPicPr>
        <p:blipFill rotWithShape="1">
          <a:blip r:embed="rId2"/>
          <a:srcRect t="15090" b="44885"/>
          <a:stretch/>
        </p:blipFill>
        <p:spPr>
          <a:xfrm>
            <a:off x="1022" y="-1"/>
            <a:ext cx="12190978" cy="6862983"/>
          </a:xfrm>
          <a:prstGeom prst="rect">
            <a:avLst/>
          </a:prstGeom>
        </p:spPr>
      </p:pic>
      <p:sp>
        <p:nvSpPr>
          <p:cNvPr id="6" name="TextBox 5">
            <a:extLst>
              <a:ext uri="{FF2B5EF4-FFF2-40B4-BE49-F238E27FC236}">
                <a16:creationId xmlns:a16="http://schemas.microsoft.com/office/drawing/2014/main" id="{2010E631-21CE-6343-B0E6-9C72C5DAC70D}"/>
              </a:ext>
            </a:extLst>
          </p:cNvPr>
          <p:cNvSpPr txBox="1"/>
          <p:nvPr/>
        </p:nvSpPr>
        <p:spPr>
          <a:xfrm>
            <a:off x="-1020" y="5108656"/>
            <a:ext cx="12191999" cy="1754326"/>
          </a:xfrm>
          <a:prstGeom prst="rect">
            <a:avLst/>
          </a:prstGeom>
          <a:solidFill>
            <a:schemeClr val="accent2"/>
          </a:solidFill>
        </p:spPr>
        <p:txBody>
          <a:bodyPr wrap="square" rtlCol="0">
            <a:spAutoFit/>
          </a:bodyPr>
          <a:lstStyle/>
          <a:p>
            <a:pPr algn="r"/>
            <a:r>
              <a:rPr lang="en-GB" sz="5400" b="1">
                <a:solidFill>
                  <a:schemeClr val="bg1"/>
                </a:solidFill>
                <a:latin typeface="Brandon Grotesque Medium" panose="020B0603020203060202" pitchFamily="34" charset="77"/>
              </a:rPr>
              <a:t>Industrial </a:t>
            </a:r>
            <a:r>
              <a:rPr lang="en-GB" sz="5400" b="1" dirty="0">
                <a:solidFill>
                  <a:schemeClr val="bg1"/>
                </a:solidFill>
                <a:latin typeface="Brandon Grotesque Medium" panose="020B0603020203060202" pitchFamily="34" charset="77"/>
              </a:rPr>
              <a:t>Electronics</a:t>
            </a:r>
          </a:p>
          <a:p>
            <a:pPr algn="r"/>
            <a:r>
              <a:rPr lang="en-GB" sz="5400" b="1" dirty="0">
                <a:solidFill>
                  <a:schemeClr val="bg1"/>
                </a:solidFill>
                <a:latin typeface="Brandon Grotesque Medium" panose="020B0603020203060202" pitchFamily="34" charset="77"/>
              </a:rPr>
              <a:t>N6</a:t>
            </a:r>
          </a:p>
        </p:txBody>
      </p:sp>
      <p:pic>
        <p:nvPicPr>
          <p:cNvPr id="8" name="Picture 7">
            <a:extLst>
              <a:ext uri="{FF2B5EF4-FFF2-40B4-BE49-F238E27FC236}">
                <a16:creationId xmlns:a16="http://schemas.microsoft.com/office/drawing/2014/main" id="{AEAFD9B4-3832-9845-B14D-BFFC5D28A267}"/>
              </a:ext>
            </a:extLst>
          </p:cNvPr>
          <p:cNvPicPr>
            <a:picLocks noChangeAspect="1"/>
          </p:cNvPicPr>
          <p:nvPr/>
        </p:nvPicPr>
        <p:blipFill>
          <a:blip r:embed="rId3"/>
          <a:stretch>
            <a:fillRect/>
          </a:stretch>
        </p:blipFill>
        <p:spPr>
          <a:xfrm>
            <a:off x="-1523627" y="-858622"/>
            <a:ext cx="6512486" cy="6512486"/>
          </a:xfrm>
          <a:prstGeom prst="rect">
            <a:avLst/>
          </a:prstGeom>
        </p:spPr>
      </p:pic>
    </p:spTree>
    <p:extLst>
      <p:ext uri="{BB962C8B-B14F-4D97-AF65-F5344CB8AC3E}">
        <p14:creationId xmlns:p14="http://schemas.microsoft.com/office/powerpoint/2010/main" val="3800100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Transients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370201"/>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NUMBER OF OSCILLATIONS IN A WAVE TRAIN</a:t>
                </a:r>
              </a:p>
              <a:p>
                <a:pPr>
                  <a:lnSpc>
                    <a:spcPct val="150000"/>
                  </a:lnSpc>
                </a:pPr>
                <a:r>
                  <a:rPr lang="en-GB" sz="2400" dirty="0">
                    <a:latin typeface="Arial" panose="020B0604020202020204" pitchFamily="34" charset="0"/>
                    <a:cs typeface="Arial" panose="020B0604020202020204" pitchFamily="34" charset="0"/>
                  </a:rPr>
                  <a:t>The number of oscillations in a wave train is expressed by ‘n’ being;</a:t>
                </a:r>
              </a:p>
              <a:p>
                <a:pPr>
                  <a:lnSpc>
                    <a:spcPct val="150000"/>
                  </a:lnSpc>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cs typeface="Arial" panose="020B0604020202020204" pitchFamily="34" charset="0"/>
                        </a:rPr>
                        <m:t>𝑛</m:t>
                      </m:r>
                      <m:r>
                        <a:rPr lang="en-GB" sz="2400" b="0" i="1" smtClean="0">
                          <a:latin typeface="Cambria Math" panose="02040503050406030204" pitchFamily="18" charset="0"/>
                          <a:cs typeface="Arial" panose="020B0604020202020204" pitchFamily="34" charset="0"/>
                        </a:rPr>
                        <m:t>=1+</m:t>
                      </m:r>
                      <m:f>
                        <m:fPr>
                          <m:ctrlPr>
                            <a:rPr lang="en-GB" sz="2400" b="0" i="1" smtClean="0">
                              <a:latin typeface="Cambria Math" panose="02040503050406030204" pitchFamily="18" charset="0"/>
                              <a:cs typeface="Arial" panose="020B0604020202020204" pitchFamily="34" charset="0"/>
                            </a:rPr>
                          </m:ctrlPr>
                        </m:fPr>
                        <m:num>
                          <m:r>
                            <a:rPr lang="en-GB" sz="2400" b="0" i="1" smtClean="0">
                              <a:latin typeface="Cambria Math" panose="02040503050406030204" pitchFamily="18" charset="0"/>
                              <a:cs typeface="Arial" panose="020B0604020202020204" pitchFamily="34" charset="0"/>
                            </a:rPr>
                            <m:t>𝐿𝑛</m:t>
                          </m:r>
                          <m:r>
                            <a:rPr lang="en-GB" sz="2400" b="0" i="1" smtClean="0">
                              <a:latin typeface="Cambria Math" panose="02040503050406030204" pitchFamily="18" charset="0"/>
                              <a:cs typeface="Arial" panose="020B0604020202020204" pitchFamily="34" charset="0"/>
                            </a:rPr>
                            <m:t>100</m:t>
                          </m:r>
                        </m:num>
                        <m:den>
                          <m:r>
                            <a:rPr lang="en-GB" sz="2400" b="0" i="1" smtClean="0">
                              <a:latin typeface="Cambria Math" panose="02040503050406030204" pitchFamily="18" charset="0"/>
                              <a:ea typeface="Cambria Math" panose="02040503050406030204" pitchFamily="18" charset="0"/>
                              <a:cs typeface="Arial" panose="020B0604020202020204" pitchFamily="34" charset="0"/>
                            </a:rPr>
                            <m:t>∫</m:t>
                          </m:r>
                        </m:den>
                      </m:f>
                      <m:r>
                        <a:rPr lang="en-GB" sz="2400" b="0" i="1" smtClean="0">
                          <a:latin typeface="Cambria Math" panose="02040503050406030204" pitchFamily="18" charset="0"/>
                          <a:cs typeface="Arial" panose="020B0604020202020204" pitchFamily="34" charset="0"/>
                        </a:rPr>
                        <m:t>=1+</m:t>
                      </m:r>
                      <m:f>
                        <m:fPr>
                          <m:ctrlPr>
                            <a:rPr lang="en-GB" sz="2400" b="0" i="1" smtClean="0">
                              <a:latin typeface="Cambria Math" panose="02040503050406030204" pitchFamily="18" charset="0"/>
                              <a:cs typeface="Arial" panose="020B0604020202020204" pitchFamily="34" charset="0"/>
                            </a:rPr>
                          </m:ctrlPr>
                        </m:fPr>
                        <m:num>
                          <m:r>
                            <a:rPr lang="en-GB" sz="2400" b="0" i="1" smtClean="0">
                              <a:latin typeface="Cambria Math" panose="02040503050406030204" pitchFamily="18" charset="0"/>
                              <a:cs typeface="Arial" panose="020B0604020202020204" pitchFamily="34" charset="0"/>
                            </a:rPr>
                            <m:t>4.605</m:t>
                          </m:r>
                        </m:num>
                        <m:den>
                          <m:r>
                            <a:rPr lang="en-GB" sz="2400" b="0" i="1" smtClean="0">
                              <a:latin typeface="Cambria Math" panose="02040503050406030204" pitchFamily="18" charset="0"/>
                              <a:ea typeface="Cambria Math" panose="02040503050406030204" pitchFamily="18" charset="0"/>
                              <a:cs typeface="Arial" panose="020B0604020202020204" pitchFamily="34" charset="0"/>
                            </a:rPr>
                            <m:t>∫</m:t>
                          </m:r>
                        </m:den>
                      </m:f>
                    </m:oMath>
                  </m:oMathPara>
                </a14:m>
                <a:endParaRPr lang="en-GB" sz="24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2370201"/>
              </a:xfrm>
              <a:prstGeom prst="rect">
                <a:avLst/>
              </a:prstGeom>
              <a:blipFill>
                <a:blip r:embed="rId3"/>
                <a:stretch>
                  <a:fillRect l="-863"/>
                </a:stretch>
              </a:blipFill>
            </p:spPr>
            <p:txBody>
              <a:bodyPr/>
              <a:lstStyle/>
              <a:p>
                <a:r>
                  <a:rPr lang="en-ZA">
                    <a:noFill/>
                  </a:rPr>
                  <a:t> </a:t>
                </a:r>
              </a:p>
            </p:txBody>
          </p:sp>
        </mc:Fallback>
      </mc:AlternateContent>
    </p:spTree>
    <p:extLst>
      <p:ext uri="{BB962C8B-B14F-4D97-AF65-F5344CB8AC3E}">
        <p14:creationId xmlns:p14="http://schemas.microsoft.com/office/powerpoint/2010/main" val="18336698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9: Programmable logic controllers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BUILDING BLOCKS OF A PLC</a:t>
            </a:r>
          </a:p>
          <a:p>
            <a:pPr>
              <a:lnSpc>
                <a:spcPct val="150000"/>
              </a:lnSpc>
            </a:pPr>
            <a:r>
              <a:rPr lang="en-GB" sz="2400" dirty="0">
                <a:latin typeface="Arial" panose="020B0604020202020204" pitchFamily="34" charset="0"/>
                <a:cs typeface="Arial" panose="020B0604020202020204" pitchFamily="34" charset="0"/>
              </a:rPr>
              <a:t>A PLC generally consists of two (or more) items namely:</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Programmer (hand-held unit);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Programmable controller (basic unit);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Expansion units; (if required).</a:t>
            </a:r>
          </a:p>
        </p:txBody>
      </p:sp>
    </p:spTree>
    <p:extLst>
      <p:ext uri="{BB962C8B-B14F-4D97-AF65-F5344CB8AC3E}">
        <p14:creationId xmlns:p14="http://schemas.microsoft.com/office/powerpoint/2010/main" val="12090888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9: Programmable logic controllers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MODULAR FUNCTIONS WITHIN THE CONTROLLER</a:t>
            </a:r>
          </a:p>
          <a:p>
            <a:pPr>
              <a:lnSpc>
                <a:spcPct val="150000"/>
              </a:lnSpc>
            </a:pPr>
            <a:r>
              <a:rPr lang="en-GB" sz="2400" dirty="0">
                <a:latin typeface="Arial" panose="020B0604020202020204" pitchFamily="34" charset="0"/>
                <a:cs typeface="Arial" panose="020B0604020202020204" pitchFamily="34" charset="0"/>
              </a:rPr>
              <a:t>The </a:t>
            </a:r>
            <a:r>
              <a:rPr lang="en-GB" sz="2400" b="1" dirty="0">
                <a:latin typeface="Arial" panose="020B0604020202020204" pitchFamily="34" charset="0"/>
                <a:cs typeface="Arial" panose="020B0604020202020204" pitchFamily="34" charset="0"/>
              </a:rPr>
              <a:t>CPU</a:t>
            </a:r>
            <a:r>
              <a:rPr lang="en-GB" sz="2400" dirty="0">
                <a:latin typeface="Arial" panose="020B0604020202020204" pitchFamily="34" charset="0"/>
                <a:cs typeface="Arial" panose="020B0604020202020204" pitchFamily="34" charset="0"/>
              </a:rPr>
              <a:t> is a microprocessor containing circuitry that performs logical decision-making functions; that is, it reads in the status of the control system, makes a decision(s) based upon the logic that has been programmed and then provides the actuating portion of the control system with its decision(s).</a:t>
            </a:r>
          </a:p>
        </p:txBody>
      </p:sp>
    </p:spTree>
    <p:extLst>
      <p:ext uri="{BB962C8B-B14F-4D97-AF65-F5344CB8AC3E}">
        <p14:creationId xmlns:p14="http://schemas.microsoft.com/office/powerpoint/2010/main" val="40864590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9: Programmable logic controllers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MODULAR FUNCTIONS WITHIN THE CONTROLLER (CONT.)</a:t>
            </a:r>
          </a:p>
          <a:p>
            <a:pPr>
              <a:lnSpc>
                <a:spcPct val="150000"/>
              </a:lnSpc>
            </a:pPr>
            <a:r>
              <a:rPr lang="en-GB" sz="2400" dirty="0">
                <a:latin typeface="Arial" panose="020B0604020202020204" pitchFamily="34" charset="0"/>
                <a:cs typeface="Arial" panose="020B0604020202020204" pitchFamily="34" charset="0"/>
              </a:rPr>
              <a:t>User accessible memories are normally contained in compact plug-in cartridges. </a:t>
            </a:r>
            <a:r>
              <a:rPr lang="en-GB" sz="2400" b="1" dirty="0">
                <a:latin typeface="Arial" panose="020B0604020202020204" pitchFamily="34" charset="0"/>
                <a:cs typeface="Arial" panose="020B0604020202020204" pitchFamily="34" charset="0"/>
              </a:rPr>
              <a:t>Memory devices </a:t>
            </a:r>
            <a:r>
              <a:rPr lang="en-GB" sz="2400" dirty="0">
                <a:latin typeface="Arial" panose="020B0604020202020204" pitchFamily="34" charset="0"/>
                <a:cs typeface="Arial" panose="020B0604020202020204" pitchFamily="34" charset="0"/>
              </a:rPr>
              <a:t>and cartridges available usually take the form of one of the following; CMOS RAM, EPROM or EEPROM devices. Internal CMOS RAM memory devices are usually battery backed-up mounted on the inside of the base unit.</a:t>
            </a:r>
          </a:p>
        </p:txBody>
      </p:sp>
    </p:spTree>
    <p:extLst>
      <p:ext uri="{BB962C8B-B14F-4D97-AF65-F5344CB8AC3E}">
        <p14:creationId xmlns:p14="http://schemas.microsoft.com/office/powerpoint/2010/main" val="8825795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9: Programmable logic controllers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MODULAR FUNCTIONS WITHIN THE CONTROLLER (CONT.)</a:t>
            </a:r>
          </a:p>
          <a:p>
            <a:pPr>
              <a:lnSpc>
                <a:spcPct val="150000"/>
              </a:lnSpc>
            </a:pPr>
            <a:r>
              <a:rPr lang="en-GB" sz="2400" b="1">
                <a:latin typeface="Arial" panose="020B0604020202020204" pitchFamily="34" charset="0"/>
                <a:cs typeface="Arial" panose="020B0604020202020204" pitchFamily="34" charset="0"/>
              </a:rPr>
              <a:t>Complimentary metal-oxide semiconductor random access memory </a:t>
            </a:r>
            <a:r>
              <a:rPr lang="en-GB" sz="2400">
                <a:latin typeface="Arial" panose="020B0604020202020204" pitchFamily="34" charset="0"/>
                <a:cs typeface="Arial" panose="020B0604020202020204" pitchFamily="34" charset="0"/>
              </a:rPr>
              <a:t>(CMOS RAM) is the most common type of memory used in PLC’s for storing both logic and data Although CMOS RAM is fast, low power memory that can easily be read and written into (examined and/or changed), it is volatile memory; that is, it will lose its data when power is removed.</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73039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9: Programmable logic controllers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MODULAR FUNCTIONS WITHIN THE CONTROLLER (CONT.)</a:t>
            </a:r>
          </a:p>
          <a:p>
            <a:pPr>
              <a:lnSpc>
                <a:spcPct val="150000"/>
              </a:lnSpc>
            </a:pPr>
            <a:r>
              <a:rPr lang="en-GB" sz="2400" b="1" dirty="0">
                <a:latin typeface="Arial" panose="020B0604020202020204" pitchFamily="34" charset="0"/>
                <a:cs typeface="Arial" panose="020B0604020202020204" pitchFamily="34" charset="0"/>
              </a:rPr>
              <a:t>EPROM and EEPROM memories </a:t>
            </a:r>
            <a:r>
              <a:rPr lang="en-GB" sz="2400" dirty="0">
                <a:latin typeface="Arial" panose="020B0604020202020204" pitchFamily="34" charset="0"/>
                <a:cs typeface="Arial" panose="020B0604020202020204" pitchFamily="34" charset="0"/>
              </a:rPr>
              <a:t>are programmable read only memory devices, being low power, fast and retentive upon loss of power, thus not requiring a battery back-up to hold data. The data in of these memories can be read at any time but in order to change the data some special action is required on the part of the user.</a:t>
            </a:r>
          </a:p>
        </p:txBody>
      </p:sp>
    </p:spTree>
    <p:extLst>
      <p:ext uri="{BB962C8B-B14F-4D97-AF65-F5344CB8AC3E}">
        <p14:creationId xmlns:p14="http://schemas.microsoft.com/office/powerpoint/2010/main" val="318537189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9: Programmable logic controllers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APPLICATIONS USING PLC’S</a:t>
            </a:r>
          </a:p>
          <a:p>
            <a:pPr>
              <a:lnSpc>
                <a:spcPct val="150000"/>
              </a:lnSpc>
            </a:pPr>
            <a:r>
              <a:rPr lang="en-GB" sz="2400" dirty="0">
                <a:latin typeface="Arial" panose="020B0604020202020204" pitchFamily="34" charset="0"/>
                <a:cs typeface="Arial" panose="020B0604020202020204" pitchFamily="34" charset="0"/>
              </a:rPr>
              <a:t>Some of the industries employing PLC’s include: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Electrical engineering;</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Mechanical engineering;</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Chemical engineering;</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Mining;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Instrumentation.</a:t>
            </a:r>
          </a:p>
        </p:txBody>
      </p:sp>
    </p:spTree>
    <p:extLst>
      <p:ext uri="{BB962C8B-B14F-4D97-AF65-F5344CB8AC3E}">
        <p14:creationId xmlns:p14="http://schemas.microsoft.com/office/powerpoint/2010/main" val="7511511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9: Programmable logic controllers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LADDER DIAGRAM PROGRAMMING</a:t>
            </a:r>
          </a:p>
        </p:txBody>
      </p:sp>
      <p:pic>
        <p:nvPicPr>
          <p:cNvPr id="2" name="Picture 1">
            <a:extLst>
              <a:ext uri="{FF2B5EF4-FFF2-40B4-BE49-F238E27FC236}">
                <a16:creationId xmlns:a16="http://schemas.microsoft.com/office/drawing/2014/main" id="{65101375-7FFD-4B96-9D9B-ABDA6DB8A32A}"/>
              </a:ext>
            </a:extLst>
          </p:cNvPr>
          <p:cNvPicPr>
            <a:picLocks noChangeAspect="1"/>
          </p:cNvPicPr>
          <p:nvPr/>
        </p:nvPicPr>
        <p:blipFill rotWithShape="1">
          <a:blip r:embed="rId3"/>
          <a:srcRect r="8374" b="38062"/>
          <a:stretch/>
        </p:blipFill>
        <p:spPr>
          <a:xfrm>
            <a:off x="793376" y="2485766"/>
            <a:ext cx="5367339" cy="2855384"/>
          </a:xfrm>
          <a:prstGeom prst="rect">
            <a:avLst/>
          </a:prstGeom>
        </p:spPr>
      </p:pic>
      <p:pic>
        <p:nvPicPr>
          <p:cNvPr id="3" name="Picture 2">
            <a:extLst>
              <a:ext uri="{FF2B5EF4-FFF2-40B4-BE49-F238E27FC236}">
                <a16:creationId xmlns:a16="http://schemas.microsoft.com/office/drawing/2014/main" id="{76407393-03CE-4924-8B84-08DB46956648}"/>
              </a:ext>
            </a:extLst>
          </p:cNvPr>
          <p:cNvPicPr>
            <a:picLocks noChangeAspect="1"/>
          </p:cNvPicPr>
          <p:nvPr/>
        </p:nvPicPr>
        <p:blipFill rotWithShape="1">
          <a:blip r:embed="rId3"/>
          <a:srcRect t="61570" r="8374"/>
          <a:stretch/>
        </p:blipFill>
        <p:spPr>
          <a:xfrm>
            <a:off x="6215903" y="2485766"/>
            <a:ext cx="5367338" cy="1771650"/>
          </a:xfrm>
          <a:prstGeom prst="rect">
            <a:avLst/>
          </a:prstGeom>
        </p:spPr>
      </p:pic>
    </p:spTree>
    <p:extLst>
      <p:ext uri="{BB962C8B-B14F-4D97-AF65-F5344CB8AC3E}">
        <p14:creationId xmlns:p14="http://schemas.microsoft.com/office/powerpoint/2010/main" val="2663090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TRANSDUCER THEORY</a:t>
            </a:r>
          </a:p>
          <a:p>
            <a:pPr>
              <a:lnSpc>
                <a:spcPct val="150000"/>
              </a:lnSpc>
            </a:pPr>
            <a:r>
              <a:rPr lang="en-GB" sz="2400" dirty="0">
                <a:latin typeface="Arial" panose="020B0604020202020204" pitchFamily="34" charset="0"/>
                <a:cs typeface="Arial" panose="020B0604020202020204" pitchFamily="34" charset="0"/>
              </a:rPr>
              <a:t>A transducer is a device which is actuated (start a movement or process) by power from one system and supplies power in another form to a second system. The output power is proportional to the actuating power which means that the output power may be used as a measured variable to indicate actual conditions existing in a process or to supply a correction signal in conjunction with a reference representing ideal conditions.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2: Transducers</a:t>
            </a:r>
          </a:p>
        </p:txBody>
      </p:sp>
    </p:spTree>
    <p:extLst>
      <p:ext uri="{BB962C8B-B14F-4D97-AF65-F5344CB8AC3E}">
        <p14:creationId xmlns:p14="http://schemas.microsoft.com/office/powerpoint/2010/main" val="1922404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Transducers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SELECTING A TRANSDUCER</a:t>
            </a:r>
          </a:p>
          <a:p>
            <a:pPr>
              <a:lnSpc>
                <a:spcPct val="150000"/>
              </a:lnSpc>
            </a:pPr>
            <a:r>
              <a:rPr lang="en-GB" sz="2400" dirty="0">
                <a:latin typeface="Arial" panose="020B0604020202020204" pitchFamily="34" charset="0"/>
                <a:cs typeface="Arial" panose="020B0604020202020204" pitchFamily="34" charset="0"/>
              </a:rPr>
              <a:t>A number of elementary questions should be asked before a transducer is selected, for example: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What is the physical quantity to be measured?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Which transducer principle can be best used to measure this quantity?</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What accuracy is required for this measurement?</a:t>
            </a:r>
          </a:p>
        </p:txBody>
      </p:sp>
    </p:spTree>
    <p:extLst>
      <p:ext uri="{BB962C8B-B14F-4D97-AF65-F5344CB8AC3E}">
        <p14:creationId xmlns:p14="http://schemas.microsoft.com/office/powerpoint/2010/main" val="1487954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Transducers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DATA ACQUISITION SYSTEMS</a:t>
            </a:r>
          </a:p>
          <a:p>
            <a:pPr>
              <a:lnSpc>
                <a:spcPct val="150000"/>
              </a:lnSpc>
            </a:pPr>
            <a:r>
              <a:rPr lang="en-GB" sz="2400" dirty="0">
                <a:latin typeface="Arial" panose="020B0604020202020204" pitchFamily="34" charset="0"/>
                <a:cs typeface="Arial" panose="020B0604020202020204" pitchFamily="34" charset="0"/>
              </a:rPr>
              <a:t>Data acquisition systems are used to measure signals obtained in two ways: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Signals originating from direct measurement of electrical quantities; these may include DC and AC voltages, frequency or resistance and are typically found in areas such as electronic component testing, environmental studies and quality analysis work.</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Signals originating form transducers, such as strain gauges and thermocouples.</a:t>
            </a:r>
          </a:p>
        </p:txBody>
      </p:sp>
    </p:spTree>
    <p:extLst>
      <p:ext uri="{BB962C8B-B14F-4D97-AF65-F5344CB8AC3E}">
        <p14:creationId xmlns:p14="http://schemas.microsoft.com/office/powerpoint/2010/main" val="1760129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Transducers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ANALOGUE DATA ACQUISITION SYSTEMS</a:t>
            </a:r>
          </a:p>
          <a:p>
            <a:pPr>
              <a:lnSpc>
                <a:spcPct val="150000"/>
              </a:lnSpc>
            </a:pPr>
            <a:r>
              <a:rPr lang="en-GB" sz="2400" dirty="0">
                <a:latin typeface="Arial" panose="020B0604020202020204" pitchFamily="34" charset="0"/>
                <a:cs typeface="Arial" panose="020B0604020202020204" pitchFamily="34" charset="0"/>
              </a:rPr>
              <a:t>An analogue data acquisition system typically consists of some or all of the following elements: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Transducers; </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Signal conditioners; </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Visual display units;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Graphical recording instruments;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Computer systems.</a:t>
            </a:r>
          </a:p>
        </p:txBody>
      </p:sp>
    </p:spTree>
    <p:extLst>
      <p:ext uri="{BB962C8B-B14F-4D97-AF65-F5344CB8AC3E}">
        <p14:creationId xmlns:p14="http://schemas.microsoft.com/office/powerpoint/2010/main" val="2052346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Transducers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DIGITAL DATA ACQUISITION SYSTEMS</a:t>
            </a:r>
          </a:p>
          <a:p>
            <a:pPr>
              <a:lnSpc>
                <a:spcPct val="150000"/>
              </a:lnSpc>
            </a:pPr>
            <a:r>
              <a:rPr lang="en-GB" sz="2400" dirty="0">
                <a:latin typeface="Arial" panose="020B0604020202020204" pitchFamily="34" charset="0"/>
                <a:cs typeface="Arial" panose="020B0604020202020204" pitchFamily="34" charset="0"/>
              </a:rPr>
              <a:t>The essential functional operations within a digital system include handling analogue signals, making the measurement, converting and handling digital data and internal programming and control.</a:t>
            </a:r>
          </a:p>
        </p:txBody>
      </p:sp>
      <p:pic>
        <p:nvPicPr>
          <p:cNvPr id="2" name="Picture 1">
            <a:extLst>
              <a:ext uri="{FF2B5EF4-FFF2-40B4-BE49-F238E27FC236}">
                <a16:creationId xmlns:a16="http://schemas.microsoft.com/office/drawing/2014/main" id="{FF9BC751-0E47-4471-A702-7992E0BE17EF}"/>
              </a:ext>
            </a:extLst>
          </p:cNvPr>
          <p:cNvPicPr>
            <a:picLocks noChangeAspect="1"/>
          </p:cNvPicPr>
          <p:nvPr/>
        </p:nvPicPr>
        <p:blipFill>
          <a:blip r:embed="rId3"/>
          <a:stretch>
            <a:fillRect/>
          </a:stretch>
        </p:blipFill>
        <p:spPr>
          <a:xfrm>
            <a:off x="2025361" y="4177962"/>
            <a:ext cx="7143750" cy="1647825"/>
          </a:xfrm>
          <a:prstGeom prst="rect">
            <a:avLst/>
          </a:prstGeom>
        </p:spPr>
      </p:pic>
    </p:spTree>
    <p:extLst>
      <p:ext uri="{BB962C8B-B14F-4D97-AF65-F5344CB8AC3E}">
        <p14:creationId xmlns:p14="http://schemas.microsoft.com/office/powerpoint/2010/main" val="3076281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Transducers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AMPLIFICATION</a:t>
            </a:r>
          </a:p>
          <a:p>
            <a:pPr>
              <a:lnSpc>
                <a:spcPct val="150000"/>
              </a:lnSpc>
            </a:pPr>
            <a:r>
              <a:rPr lang="en-GB" sz="2400" dirty="0">
                <a:latin typeface="Arial" panose="020B0604020202020204" pitchFamily="34" charset="0"/>
                <a:cs typeface="Arial" panose="020B0604020202020204" pitchFamily="34" charset="0"/>
              </a:rPr>
              <a:t>The output signal from a transducer is generally a low voltage level and requires amplification to the desired measuring range. An operational amplifier multiplier circuit providing the necessary amplification is generally used for the purpose of amplification.</a:t>
            </a:r>
          </a:p>
        </p:txBody>
      </p:sp>
    </p:spTree>
    <p:extLst>
      <p:ext uri="{BB962C8B-B14F-4D97-AF65-F5344CB8AC3E}">
        <p14:creationId xmlns:p14="http://schemas.microsoft.com/office/powerpoint/2010/main" val="4093391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Transducers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ATTENUATION</a:t>
            </a:r>
          </a:p>
          <a:p>
            <a:pPr>
              <a:lnSpc>
                <a:spcPct val="150000"/>
              </a:lnSpc>
            </a:pPr>
            <a:r>
              <a:rPr lang="en-GB" sz="2400" dirty="0">
                <a:latin typeface="Arial" panose="020B0604020202020204" pitchFamily="34" charset="0"/>
                <a:cs typeface="Arial" panose="020B0604020202020204" pitchFamily="34" charset="0"/>
              </a:rPr>
              <a:t>In cases where the output signal voltage ranges from two selected transducers (or one transducer and a reference signal) are too great to be applied to the input terminals of an op-amp for further conditioning and modification, they would have to be attenuated first before being mixed and applied to the op-amp input stage.</a:t>
            </a:r>
          </a:p>
        </p:txBody>
      </p:sp>
    </p:spTree>
    <p:extLst>
      <p:ext uri="{BB962C8B-B14F-4D97-AF65-F5344CB8AC3E}">
        <p14:creationId xmlns:p14="http://schemas.microsoft.com/office/powerpoint/2010/main" val="2037441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Transducers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LINEARISATION (ARRANGED IN A LINE)</a:t>
            </a:r>
          </a:p>
          <a:p>
            <a:pPr>
              <a:lnSpc>
                <a:spcPct val="150000"/>
              </a:lnSpc>
            </a:pPr>
            <a:r>
              <a:rPr lang="en-GB" sz="2400" dirty="0">
                <a:latin typeface="Arial" panose="020B0604020202020204" pitchFamily="34" charset="0"/>
                <a:cs typeface="Arial" panose="020B0604020202020204" pitchFamily="34" charset="0"/>
              </a:rPr>
              <a:t>A linear system is one in which cause (input) and effect (output) are directly proportional. Non-linearity is a measure of the departure from proportionality. All devices are characterised by some degree of non-linearity. In order to obtain an overall linear response, the output of the transducer is provided with an inverse nonlinear correction.</a:t>
            </a:r>
          </a:p>
        </p:txBody>
      </p:sp>
    </p:spTree>
    <p:extLst>
      <p:ext uri="{BB962C8B-B14F-4D97-AF65-F5344CB8AC3E}">
        <p14:creationId xmlns:p14="http://schemas.microsoft.com/office/powerpoint/2010/main" val="2483106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Transducers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OFFSETTING</a:t>
            </a:r>
          </a:p>
          <a:p>
            <a:pPr>
              <a:lnSpc>
                <a:spcPct val="150000"/>
              </a:lnSpc>
            </a:pPr>
            <a:r>
              <a:rPr lang="en-GB" sz="2400" dirty="0">
                <a:latin typeface="Arial" panose="020B0604020202020204" pitchFamily="34" charset="0"/>
                <a:cs typeface="Arial" panose="020B0604020202020204" pitchFamily="34" charset="0"/>
              </a:rPr>
              <a:t>Offsetting makes use of analogue techniques to shift the reference level of a signal by a predictable amount.</a:t>
            </a:r>
          </a:p>
        </p:txBody>
      </p:sp>
    </p:spTree>
    <p:extLst>
      <p:ext uri="{BB962C8B-B14F-4D97-AF65-F5344CB8AC3E}">
        <p14:creationId xmlns:p14="http://schemas.microsoft.com/office/powerpoint/2010/main" val="1092875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TRANSIENT THEORY</a:t>
            </a:r>
          </a:p>
          <a:p>
            <a:pPr>
              <a:lnSpc>
                <a:spcPct val="150000"/>
              </a:lnSpc>
            </a:pPr>
            <a:r>
              <a:rPr lang="en-GB" sz="2400" dirty="0">
                <a:latin typeface="Arial" panose="020B0604020202020204" pitchFamily="34" charset="0"/>
                <a:cs typeface="Arial" panose="020B0604020202020204" pitchFamily="34" charset="0"/>
              </a:rPr>
              <a:t>Whenever an electronic circuit undergoes a disturbance either by a change in the applied voltage or a change in one of the circuit elements, there is a transitional period during which the branch currents and voltages change from their former values to new values. After this transitional interval, known as the transient, the circuit is said to be in a steady state (final value conditions).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 Transients</a:t>
            </a:r>
          </a:p>
        </p:txBody>
      </p:sp>
    </p:spTree>
    <p:extLst>
      <p:ext uri="{BB962C8B-B14F-4D97-AF65-F5344CB8AC3E}">
        <p14:creationId xmlns:p14="http://schemas.microsoft.com/office/powerpoint/2010/main" val="3717788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Transducers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SIGNAL CONDITIONING</a:t>
            </a:r>
          </a:p>
          <a:p>
            <a:pPr>
              <a:lnSpc>
                <a:spcPct val="150000"/>
              </a:lnSpc>
            </a:pPr>
            <a:r>
              <a:rPr lang="en-GB" sz="2400" dirty="0">
                <a:latin typeface="Arial" panose="020B0604020202020204" pitchFamily="34" charset="0"/>
                <a:cs typeface="Arial" panose="020B0604020202020204" pitchFamily="34" charset="0"/>
              </a:rPr>
              <a:t>Once a particular form of transducer has been chosen for a particular application, provision must be made for appropriate excitation and conditioning of the output signal. The nature of the conditioning depends on the characteristics of the transducer and the signal destination.</a:t>
            </a:r>
          </a:p>
        </p:txBody>
      </p:sp>
    </p:spTree>
    <p:extLst>
      <p:ext uri="{BB962C8B-B14F-4D97-AF65-F5344CB8AC3E}">
        <p14:creationId xmlns:p14="http://schemas.microsoft.com/office/powerpoint/2010/main" val="496713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Transducers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INFERFACING</a:t>
            </a:r>
          </a:p>
          <a:p>
            <a:pPr>
              <a:lnSpc>
                <a:spcPct val="150000"/>
              </a:lnSpc>
            </a:pPr>
            <a:r>
              <a:rPr lang="en-GB" sz="2400" dirty="0">
                <a:latin typeface="Arial" panose="020B0604020202020204" pitchFamily="34" charset="0"/>
                <a:cs typeface="Arial" panose="020B0604020202020204" pitchFamily="34" charset="0"/>
              </a:rPr>
              <a:t>Connecting different types of circuits, different analogue or digital units and inputs or loads to other electronic units all require some sort of interfacing. Interface circuits may be categorised as either driver or receiver units. Interfacing also occurs when connecting signals between various terminals of a digital system. Signals from such devices as a teletype, video terminal, card reader or line printer are usually one of a number of signal forms.</a:t>
            </a:r>
          </a:p>
        </p:txBody>
      </p:sp>
    </p:spTree>
    <p:extLst>
      <p:ext uri="{BB962C8B-B14F-4D97-AF65-F5344CB8AC3E}">
        <p14:creationId xmlns:p14="http://schemas.microsoft.com/office/powerpoint/2010/main" val="1397677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Transducers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VOLTAGE-TO-CURRENT INTERFACING</a:t>
                </a:r>
              </a:p>
              <a:p>
                <a:pPr>
                  <a:lnSpc>
                    <a:spcPct val="150000"/>
                  </a:lnSpc>
                </a:pPr>
                <a:r>
                  <a:rPr lang="en-GB" sz="2400" dirty="0">
                    <a:latin typeface="Arial" panose="020B0604020202020204" pitchFamily="34" charset="0"/>
                    <a:cs typeface="Arial" panose="020B0604020202020204" pitchFamily="34" charset="0"/>
                  </a:rPr>
                  <a:t>With the positive input connected to the common line, the output voltage is inverted and the voltage drops across the dropping resistor (</a:t>
                </a:r>
                <a14:m>
                  <m:oMath xmlns:m="http://schemas.openxmlformats.org/officeDocument/2006/math">
                    <m:sSub>
                      <m:sSubPr>
                        <m:ctrlPr>
                          <a:rPr lang="en-GB" sz="2400" b="0" i="1" dirty="0" smtClean="0">
                            <a:latin typeface="Cambria Math" panose="02040503050406030204" pitchFamily="18" charset="0"/>
                            <a:cs typeface="Arial" panose="020B0604020202020204" pitchFamily="34" charset="0"/>
                          </a:rPr>
                        </m:ctrlPr>
                      </m:sSubPr>
                      <m:e>
                        <m:r>
                          <a:rPr lang="en-GB" sz="2400" i="1" dirty="0" smtClean="0">
                            <a:latin typeface="Cambria Math" panose="02040503050406030204" pitchFamily="18" charset="0"/>
                            <a:cs typeface="Arial" panose="020B0604020202020204" pitchFamily="34" charset="0"/>
                          </a:rPr>
                          <m:t>𝑅</m:t>
                        </m:r>
                      </m:e>
                      <m:sub>
                        <m:r>
                          <a:rPr lang="en-GB" sz="2400" b="0" i="1" dirty="0" smtClean="0">
                            <a:latin typeface="Cambria Math" panose="02040503050406030204" pitchFamily="18" charset="0"/>
                            <a:cs typeface="Arial" panose="020B0604020202020204" pitchFamily="34" charset="0"/>
                          </a:rPr>
                          <m:t>𝐷</m:t>
                        </m:r>
                      </m:sub>
                    </m:sSub>
                  </m:oMath>
                </a14:m>
                <a:r>
                  <a:rPr lang="en-GB" sz="2400" dirty="0">
                    <a:latin typeface="Arial" panose="020B0604020202020204" pitchFamily="34" charset="0"/>
                    <a:cs typeface="Arial" panose="020B0604020202020204" pitchFamily="34" charset="0"/>
                  </a:rPr>
                  <a:t>) equals </a:t>
                </a:r>
                <a14:m>
                  <m:oMath xmlns:m="http://schemas.openxmlformats.org/officeDocument/2006/math">
                    <m:sSub>
                      <m:sSubPr>
                        <m:ctrlPr>
                          <a:rPr lang="en-GB" sz="2400" b="0" i="1" smtClean="0">
                            <a:latin typeface="Cambria Math" panose="02040503050406030204" pitchFamily="18" charset="0"/>
                            <a:cs typeface="Arial" panose="020B0604020202020204" pitchFamily="34" charset="0"/>
                          </a:rPr>
                        </m:ctrlPr>
                      </m:sSubPr>
                      <m:e>
                        <m:r>
                          <a:rPr lang="en-GB" sz="2400" b="0" i="1" smtClean="0">
                            <a:latin typeface="Cambria Math" panose="02040503050406030204" pitchFamily="18" charset="0"/>
                            <a:cs typeface="Arial" panose="020B0604020202020204" pitchFamily="34" charset="0"/>
                          </a:rPr>
                          <m:t>𝐼</m:t>
                        </m:r>
                      </m:e>
                      <m:sub>
                        <m:r>
                          <a:rPr lang="en-GB" sz="2400" b="0" i="1" smtClean="0">
                            <a:latin typeface="Cambria Math" panose="02040503050406030204" pitchFamily="18" charset="0"/>
                            <a:cs typeface="Arial" panose="020B0604020202020204" pitchFamily="34" charset="0"/>
                          </a:rPr>
                          <m:t>𝐿</m:t>
                        </m:r>
                      </m:sub>
                    </m:sSub>
                    <m:sSub>
                      <m:sSubPr>
                        <m:ctrlPr>
                          <a:rPr lang="en-GB" sz="2400" b="0" i="1" smtClean="0">
                            <a:latin typeface="Cambria Math" panose="02040503050406030204" pitchFamily="18" charset="0"/>
                            <a:cs typeface="Arial" panose="020B0604020202020204" pitchFamily="34" charset="0"/>
                          </a:rPr>
                        </m:ctrlPr>
                      </m:sSubPr>
                      <m:e>
                        <m:r>
                          <a:rPr lang="en-GB" sz="2400" b="0" i="1" smtClean="0">
                            <a:latin typeface="Cambria Math" panose="02040503050406030204" pitchFamily="18" charset="0"/>
                            <a:cs typeface="Arial" panose="020B0604020202020204" pitchFamily="34" charset="0"/>
                          </a:rPr>
                          <m:t>𝑅</m:t>
                        </m:r>
                      </m:e>
                      <m:sub>
                        <m:r>
                          <a:rPr lang="en-GB" sz="2400" b="0" i="1" smtClean="0">
                            <a:latin typeface="Cambria Math" panose="02040503050406030204" pitchFamily="18" charset="0"/>
                            <a:cs typeface="Arial" panose="020B0604020202020204" pitchFamily="34" charset="0"/>
                          </a:rPr>
                          <m:t>𝐷</m:t>
                        </m:r>
                      </m:sub>
                    </m:sSub>
                    <m:r>
                      <a:rPr lang="en-GB" sz="2400" b="0" i="0" smtClean="0">
                        <a:latin typeface="Cambria Math" panose="02040503050406030204" pitchFamily="18" charset="0"/>
                        <a:cs typeface="Arial" panose="020B0604020202020204" pitchFamily="34" charset="0"/>
                      </a:rPr>
                      <m:t>.</m:t>
                    </m:r>
                  </m:oMath>
                </a14:m>
                <a:endParaRPr lang="en-GB" sz="24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1685846"/>
              </a:xfrm>
              <a:prstGeom prst="rect">
                <a:avLst/>
              </a:prstGeom>
              <a:blipFill>
                <a:blip r:embed="rId3"/>
                <a:stretch>
                  <a:fillRect l="-863" b="-7971"/>
                </a:stretch>
              </a:blipFill>
            </p:spPr>
            <p:txBody>
              <a:bodyPr/>
              <a:lstStyle/>
              <a:p>
                <a:r>
                  <a:rPr lang="en-ZA">
                    <a:noFill/>
                  </a:rPr>
                  <a:t> </a:t>
                </a:r>
              </a:p>
            </p:txBody>
          </p:sp>
        </mc:Fallback>
      </mc:AlternateContent>
      <p:pic>
        <p:nvPicPr>
          <p:cNvPr id="2" name="Picture 1">
            <a:extLst>
              <a:ext uri="{FF2B5EF4-FFF2-40B4-BE49-F238E27FC236}">
                <a16:creationId xmlns:a16="http://schemas.microsoft.com/office/drawing/2014/main" id="{DDE7B628-4F17-40E9-B2DB-077DA75D7DE5}"/>
              </a:ext>
            </a:extLst>
          </p:cNvPr>
          <p:cNvPicPr>
            <a:picLocks noChangeAspect="1"/>
          </p:cNvPicPr>
          <p:nvPr/>
        </p:nvPicPr>
        <p:blipFill>
          <a:blip r:embed="rId4"/>
          <a:stretch>
            <a:fillRect/>
          </a:stretch>
        </p:blipFill>
        <p:spPr>
          <a:xfrm>
            <a:off x="3224212" y="3647795"/>
            <a:ext cx="5743575" cy="2257425"/>
          </a:xfrm>
          <a:prstGeom prst="rect">
            <a:avLst/>
          </a:prstGeom>
        </p:spPr>
      </p:pic>
    </p:spTree>
    <p:extLst>
      <p:ext uri="{BB962C8B-B14F-4D97-AF65-F5344CB8AC3E}">
        <p14:creationId xmlns:p14="http://schemas.microsoft.com/office/powerpoint/2010/main" val="2663407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Transducers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CURRENT-TO-VOLTAGE INTERFACING</a:t>
                </a:r>
              </a:p>
              <a:p>
                <a:pPr>
                  <a:lnSpc>
                    <a:spcPct val="150000"/>
                  </a:lnSpc>
                </a:pPr>
                <a:r>
                  <a:rPr lang="en-GB" sz="2400" dirty="0">
                    <a:latin typeface="Arial" panose="020B0604020202020204" pitchFamily="34" charset="0"/>
                    <a:cs typeface="Arial" panose="020B0604020202020204" pitchFamily="34" charset="0"/>
                  </a:rPr>
                  <a:t>This is generally achieved by converting a conditioned current signal into an equivalent volt drop across a suitable dropping resistor, </a:t>
                </a:r>
                <a14:m>
                  <m:oMath xmlns:m="http://schemas.openxmlformats.org/officeDocument/2006/math">
                    <m:sSub>
                      <m:sSubPr>
                        <m:ctrlPr>
                          <a:rPr lang="en-GB" sz="2400" b="0" i="1" dirty="0" smtClean="0">
                            <a:latin typeface="Cambria Math" panose="02040503050406030204" pitchFamily="18" charset="0"/>
                            <a:cs typeface="Arial" panose="020B0604020202020204" pitchFamily="34" charset="0"/>
                          </a:rPr>
                        </m:ctrlPr>
                      </m:sSubPr>
                      <m:e>
                        <m:r>
                          <a:rPr lang="en-GB" sz="2400" b="0" i="1" dirty="0" smtClean="0">
                            <a:latin typeface="Cambria Math" panose="02040503050406030204" pitchFamily="18" charset="0"/>
                            <a:cs typeface="Arial" panose="020B0604020202020204" pitchFamily="34" charset="0"/>
                          </a:rPr>
                          <m:t>𝑅</m:t>
                        </m:r>
                      </m:e>
                      <m:sub>
                        <m:r>
                          <a:rPr lang="en-GB" sz="2400" b="0" i="1" dirty="0" smtClean="0">
                            <a:latin typeface="Cambria Math" panose="02040503050406030204" pitchFamily="18" charset="0"/>
                            <a:cs typeface="Arial" panose="020B0604020202020204" pitchFamily="34" charset="0"/>
                          </a:rPr>
                          <m:t>𝐷</m:t>
                        </m:r>
                      </m:sub>
                    </m:sSub>
                  </m:oMath>
                </a14:m>
                <a:r>
                  <a:rPr lang="en-GB" sz="2400" dirty="0">
                    <a:latin typeface="Arial" panose="020B0604020202020204" pitchFamily="34" charset="0"/>
                    <a:cs typeface="Arial" panose="020B0604020202020204" pitchFamily="34" charset="0"/>
                  </a:rPr>
                  <a:t>. The resulting output voltage, </a:t>
                </a:r>
                <a14:m>
                  <m:oMath xmlns:m="http://schemas.openxmlformats.org/officeDocument/2006/math">
                    <m:sSub>
                      <m:sSubPr>
                        <m:ctrlPr>
                          <a:rPr lang="en-GB" sz="2400" b="0" i="1" dirty="0" smtClean="0">
                            <a:latin typeface="Cambria Math" panose="02040503050406030204" pitchFamily="18" charset="0"/>
                            <a:cs typeface="Arial" panose="020B0604020202020204" pitchFamily="34" charset="0"/>
                          </a:rPr>
                        </m:ctrlPr>
                      </m:sSubPr>
                      <m:e>
                        <m:r>
                          <a:rPr lang="en-GB" sz="2400" b="0" i="1" dirty="0" smtClean="0">
                            <a:latin typeface="Cambria Math" panose="02040503050406030204" pitchFamily="18" charset="0"/>
                            <a:cs typeface="Arial" panose="020B0604020202020204" pitchFamily="34" charset="0"/>
                          </a:rPr>
                          <m:t>𝑉</m:t>
                        </m:r>
                      </m:e>
                      <m:sub>
                        <m:r>
                          <a:rPr lang="en-GB" sz="2400" b="0" i="1" dirty="0" smtClean="0">
                            <a:latin typeface="Cambria Math" panose="02040503050406030204" pitchFamily="18" charset="0"/>
                            <a:cs typeface="Arial" panose="020B0604020202020204" pitchFamily="34" charset="0"/>
                          </a:rPr>
                          <m:t>𝑂</m:t>
                        </m:r>
                      </m:sub>
                    </m:sSub>
                  </m:oMath>
                </a14:m>
                <a:r>
                  <a:rPr lang="en-GB" sz="2400" dirty="0">
                    <a:latin typeface="Arial" panose="020B0604020202020204" pitchFamily="34" charset="0"/>
                    <a:cs typeface="Arial" panose="020B0604020202020204" pitchFamily="34" charset="0"/>
                  </a:rPr>
                  <a:t>, is then fed through a buffer amplifier to isolate the output from the input to prevent shunting the dropping resistor and producing an error.</a:t>
                </a: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3347840"/>
              </a:xfrm>
              <a:prstGeom prst="rect">
                <a:avLst/>
              </a:prstGeom>
              <a:blipFill>
                <a:blip r:embed="rId3"/>
                <a:stretch>
                  <a:fillRect l="-863" b="-3461"/>
                </a:stretch>
              </a:blipFill>
            </p:spPr>
            <p:txBody>
              <a:bodyPr/>
              <a:lstStyle/>
              <a:p>
                <a:r>
                  <a:rPr lang="en-ZA">
                    <a:noFill/>
                  </a:rPr>
                  <a:t> </a:t>
                </a:r>
              </a:p>
            </p:txBody>
          </p:sp>
        </mc:Fallback>
      </mc:AlternateContent>
    </p:spTree>
    <p:extLst>
      <p:ext uri="{BB962C8B-B14F-4D97-AF65-F5344CB8AC3E}">
        <p14:creationId xmlns:p14="http://schemas.microsoft.com/office/powerpoint/2010/main" val="3634207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Transducers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ANALOGUE COMBINATION CIRCUITS</a:t>
            </a:r>
          </a:p>
          <a:p>
            <a:pPr>
              <a:lnSpc>
                <a:spcPct val="150000"/>
              </a:lnSpc>
            </a:pPr>
            <a:r>
              <a:rPr lang="en-GB" sz="2400" dirty="0">
                <a:latin typeface="Arial" panose="020B0604020202020204" pitchFamily="34" charset="0"/>
                <a:cs typeface="Arial" panose="020B0604020202020204" pitchFamily="34" charset="0"/>
              </a:rPr>
              <a:t>The operational amplifier (op-amp) is a very high-gain differential amplifier employing voltage feedback to provide a stabilised voltage gain. The ideal op-amp would possess the following properties:</a:t>
            </a:r>
          </a:p>
        </p:txBody>
      </p:sp>
      <p:sp>
        <p:nvSpPr>
          <p:cNvPr id="2" name="Rectangle 1">
            <a:extLst>
              <a:ext uri="{FF2B5EF4-FFF2-40B4-BE49-F238E27FC236}">
                <a16:creationId xmlns:a16="http://schemas.microsoft.com/office/drawing/2014/main" id="{87270B97-274F-43AE-9FA1-27852BF51BEF}"/>
              </a:ext>
            </a:extLst>
          </p:cNvPr>
          <p:cNvSpPr/>
          <p:nvPr/>
        </p:nvSpPr>
        <p:spPr>
          <a:xfrm>
            <a:off x="669602" y="3973069"/>
            <a:ext cx="10729022" cy="1702325"/>
          </a:xfrm>
          <a:prstGeom prst="rect">
            <a:avLst/>
          </a:prstGeom>
        </p:spPr>
        <p:txBody>
          <a:bodyPr wrap="square" numCol="2">
            <a:spAutoFit/>
          </a:bodyPr>
          <a:lstStyle/>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Infinite input impedance;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Infinite bandwidth;</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Zero output impedance;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Zero open-loop voltage;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Zero offset voltage.</a:t>
            </a:r>
          </a:p>
        </p:txBody>
      </p:sp>
    </p:spTree>
    <p:extLst>
      <p:ext uri="{BB962C8B-B14F-4D97-AF65-F5344CB8AC3E}">
        <p14:creationId xmlns:p14="http://schemas.microsoft.com/office/powerpoint/2010/main" val="3382391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5"/>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Transducers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SUMMING AMPLIFIER</a:t>
            </a:r>
          </a:p>
          <a:p>
            <a:pPr>
              <a:lnSpc>
                <a:spcPct val="150000"/>
              </a:lnSpc>
            </a:pPr>
            <a:r>
              <a:rPr lang="en-GB" sz="2400" dirty="0">
                <a:latin typeface="Arial" panose="020B0604020202020204" pitchFamily="34" charset="0"/>
                <a:cs typeface="Arial" panose="020B0604020202020204" pitchFamily="34" charset="0"/>
              </a:rPr>
              <a:t>The most useful amplifier circuit in analogue computers employed to add (sum) a number of input voltages algebraically, each multiplied by a constant-gain factor.</a:t>
            </a:r>
          </a:p>
        </p:txBody>
      </p:sp>
      <p:pic>
        <p:nvPicPr>
          <p:cNvPr id="2" name="Picture 1">
            <a:extLst>
              <a:ext uri="{FF2B5EF4-FFF2-40B4-BE49-F238E27FC236}">
                <a16:creationId xmlns:a16="http://schemas.microsoft.com/office/drawing/2014/main" id="{85FEC5F5-F854-4A48-9867-FF77DBE9368A}"/>
              </a:ext>
            </a:extLst>
          </p:cNvPr>
          <p:cNvPicPr>
            <a:picLocks noChangeAspect="1"/>
          </p:cNvPicPr>
          <p:nvPr/>
        </p:nvPicPr>
        <p:blipFill>
          <a:blip r:embed="rId3"/>
          <a:stretch>
            <a:fillRect/>
          </a:stretch>
        </p:blipFill>
        <p:spPr>
          <a:xfrm>
            <a:off x="3649653" y="3687827"/>
            <a:ext cx="4883727" cy="2641023"/>
          </a:xfrm>
          <a:prstGeom prst="rect">
            <a:avLst/>
          </a:prstGeom>
        </p:spPr>
      </p:pic>
    </p:spTree>
    <p:extLst>
      <p:ext uri="{BB962C8B-B14F-4D97-AF65-F5344CB8AC3E}">
        <p14:creationId xmlns:p14="http://schemas.microsoft.com/office/powerpoint/2010/main" val="3828948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Transducers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INTEGRATOR CIRCUIT</a:t>
            </a:r>
          </a:p>
          <a:p>
            <a:pPr>
              <a:lnSpc>
                <a:spcPct val="150000"/>
              </a:lnSpc>
            </a:pPr>
            <a:r>
              <a:rPr lang="en-GB" sz="2400" dirty="0">
                <a:latin typeface="Arial" panose="020B0604020202020204" pitchFamily="34" charset="0"/>
                <a:cs typeface="Arial" panose="020B0604020202020204" pitchFamily="34" charset="0"/>
              </a:rPr>
              <a:t>The feedback component employed in this amplifier arrangement is a capacitor. The ability to integrate a given signal provides the analogue computer with the tools required to solve differential equations and allows for the setup of a variety of electronic circuits using physical-system operations.</a:t>
            </a:r>
          </a:p>
        </p:txBody>
      </p:sp>
      <p:pic>
        <p:nvPicPr>
          <p:cNvPr id="2" name="Picture 1">
            <a:extLst>
              <a:ext uri="{FF2B5EF4-FFF2-40B4-BE49-F238E27FC236}">
                <a16:creationId xmlns:a16="http://schemas.microsoft.com/office/drawing/2014/main" id="{12B537B2-7374-4134-9481-B4641F778D38}"/>
              </a:ext>
            </a:extLst>
          </p:cNvPr>
          <p:cNvPicPr>
            <a:picLocks noChangeAspect="1"/>
          </p:cNvPicPr>
          <p:nvPr/>
        </p:nvPicPr>
        <p:blipFill>
          <a:blip r:embed="rId3"/>
          <a:stretch>
            <a:fillRect/>
          </a:stretch>
        </p:blipFill>
        <p:spPr>
          <a:xfrm>
            <a:off x="4759395" y="4701758"/>
            <a:ext cx="2645294" cy="1166725"/>
          </a:xfrm>
          <a:prstGeom prst="rect">
            <a:avLst/>
          </a:prstGeom>
        </p:spPr>
      </p:pic>
    </p:spTree>
    <p:extLst>
      <p:ext uri="{BB962C8B-B14F-4D97-AF65-F5344CB8AC3E}">
        <p14:creationId xmlns:p14="http://schemas.microsoft.com/office/powerpoint/2010/main" val="2439917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Transducers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DIFFERENTIATOR CIRCUIT</a:t>
            </a:r>
          </a:p>
        </p:txBody>
      </p:sp>
      <p:pic>
        <p:nvPicPr>
          <p:cNvPr id="2" name="Picture 1">
            <a:extLst>
              <a:ext uri="{FF2B5EF4-FFF2-40B4-BE49-F238E27FC236}">
                <a16:creationId xmlns:a16="http://schemas.microsoft.com/office/drawing/2014/main" id="{A3A8019E-19F8-4C8E-9097-2B1AF9DEA748}"/>
              </a:ext>
            </a:extLst>
          </p:cNvPr>
          <p:cNvPicPr>
            <a:picLocks noChangeAspect="1"/>
          </p:cNvPicPr>
          <p:nvPr/>
        </p:nvPicPr>
        <p:blipFill>
          <a:blip r:embed="rId3"/>
          <a:stretch>
            <a:fillRect/>
          </a:stretch>
        </p:blipFill>
        <p:spPr>
          <a:xfrm>
            <a:off x="3275194" y="2524598"/>
            <a:ext cx="5641611" cy="2560911"/>
          </a:xfrm>
          <a:prstGeom prst="rect">
            <a:avLst/>
          </a:prstGeom>
        </p:spPr>
      </p:pic>
    </p:spTree>
    <p:extLst>
      <p:ext uri="{BB962C8B-B14F-4D97-AF65-F5344CB8AC3E}">
        <p14:creationId xmlns:p14="http://schemas.microsoft.com/office/powerpoint/2010/main" val="2892590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Transducers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ANALOGUE COMPARATOR</a:t>
            </a:r>
          </a:p>
          <a:p>
            <a:pPr>
              <a:lnSpc>
                <a:spcPct val="150000"/>
              </a:lnSpc>
            </a:pPr>
            <a:r>
              <a:rPr lang="en-GB" sz="2400" dirty="0">
                <a:latin typeface="Arial" panose="020B0604020202020204" pitchFamily="34" charset="0"/>
                <a:cs typeface="Arial" panose="020B0604020202020204" pitchFamily="34" charset="0"/>
              </a:rPr>
              <a:t>The analogue comparator circuit utilises both the inverting- and non-inverting inputs of an op-amp for different incoming analogue signals. The comparator then generates a digital output signal that indicates the relative states between the two different input analogue signals.</a:t>
            </a:r>
          </a:p>
        </p:txBody>
      </p:sp>
    </p:spTree>
    <p:extLst>
      <p:ext uri="{BB962C8B-B14F-4D97-AF65-F5344CB8AC3E}">
        <p14:creationId xmlns:p14="http://schemas.microsoft.com/office/powerpoint/2010/main" val="1961481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ULTRASONIC THEORY</a:t>
            </a:r>
          </a:p>
          <a:p>
            <a:pPr>
              <a:lnSpc>
                <a:spcPct val="150000"/>
              </a:lnSpc>
            </a:pPr>
            <a:r>
              <a:rPr lang="en-GB" sz="2400" dirty="0">
                <a:latin typeface="Arial" panose="020B0604020202020204" pitchFamily="34" charset="0"/>
                <a:cs typeface="Arial" panose="020B0604020202020204" pitchFamily="34" charset="0"/>
              </a:rPr>
              <a:t>The term ultrasonic refers to acoustic (sound) energy at frequencies above the audible range of sound which has a limit of about 20 kHz.</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3: </a:t>
            </a:r>
            <a:r>
              <a:rPr lang="en-GB" sz="3600" b="1" dirty="0" err="1">
                <a:latin typeface="Arial" panose="020B0604020202020204" pitchFamily="34" charset="0"/>
                <a:cs typeface="Arial" panose="020B0604020202020204" pitchFamily="34" charset="0"/>
              </a:rPr>
              <a:t>Ultrasonics</a:t>
            </a:r>
            <a:endParaRPr lang="en-GB"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2364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Transients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 RESISTIVE-CAPACITIVE CIRCUIT (RC CIRCUIT)</a:t>
                </a:r>
              </a:p>
              <a:p>
                <a:pPr>
                  <a:lnSpc>
                    <a:spcPct val="150000"/>
                  </a:lnSpc>
                </a:pPr>
                <a:r>
                  <a:rPr lang="en-GB" sz="2400" dirty="0">
                    <a:latin typeface="Arial" panose="020B0604020202020204" pitchFamily="34" charset="0"/>
                    <a:cs typeface="Arial" panose="020B0604020202020204" pitchFamily="34" charset="0"/>
                  </a:rPr>
                  <a:t>The capacitor in the figure below can be charged by moving the switch to position A, connecting it across a battery; and it can be discharged by moving </a:t>
                </a:r>
                <a14:m>
                  <m:oMath xmlns:m="http://schemas.openxmlformats.org/officeDocument/2006/math">
                    <m:sSub>
                      <m:sSubPr>
                        <m:ctrlPr>
                          <a:rPr lang="en-GB" sz="2400" b="0" i="1" dirty="0" smtClean="0">
                            <a:latin typeface="Cambria Math" panose="02040503050406030204" pitchFamily="18" charset="0"/>
                            <a:cs typeface="Arial" panose="020B0604020202020204" pitchFamily="34" charset="0"/>
                          </a:rPr>
                        </m:ctrlPr>
                      </m:sSubPr>
                      <m:e>
                        <m:r>
                          <a:rPr lang="en-GB" sz="2400" b="0" i="1" dirty="0" smtClean="0">
                            <a:latin typeface="Cambria Math" panose="02040503050406030204" pitchFamily="18" charset="0"/>
                            <a:cs typeface="Arial" panose="020B0604020202020204" pitchFamily="34" charset="0"/>
                          </a:rPr>
                          <m:t>𝑆</m:t>
                        </m:r>
                      </m:e>
                      <m:sub>
                        <m:r>
                          <a:rPr lang="en-GB" sz="2400" b="0" i="1" dirty="0" smtClean="0">
                            <a:latin typeface="Cambria Math" panose="02040503050406030204" pitchFamily="18" charset="0"/>
                            <a:cs typeface="Arial" panose="020B0604020202020204" pitchFamily="34" charset="0"/>
                          </a:rPr>
                          <m:t>1</m:t>
                        </m:r>
                      </m:sub>
                    </m:sSub>
                  </m:oMath>
                </a14:m>
                <a:r>
                  <a:rPr lang="en-GB" sz="2400" dirty="0">
                    <a:latin typeface="Arial" panose="020B0604020202020204" pitchFamily="34" charset="0"/>
                    <a:cs typeface="Arial" panose="020B0604020202020204" pitchFamily="34" charset="0"/>
                  </a:rPr>
                  <a:t> to position B.</a:t>
                </a: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2239844"/>
              </a:xfrm>
              <a:prstGeom prst="rect">
                <a:avLst/>
              </a:prstGeom>
              <a:blipFill>
                <a:blip r:embed="rId3"/>
                <a:stretch>
                  <a:fillRect l="-863" b="-5722"/>
                </a:stretch>
              </a:blipFill>
            </p:spPr>
            <p:txBody>
              <a:bodyPr/>
              <a:lstStyle/>
              <a:p>
                <a:r>
                  <a:rPr lang="en-ZA">
                    <a:noFill/>
                  </a:rPr>
                  <a:t> </a:t>
                </a:r>
              </a:p>
            </p:txBody>
          </p:sp>
        </mc:Fallback>
      </mc:AlternateContent>
      <p:pic>
        <p:nvPicPr>
          <p:cNvPr id="2" name="Picture 1">
            <a:extLst>
              <a:ext uri="{FF2B5EF4-FFF2-40B4-BE49-F238E27FC236}">
                <a16:creationId xmlns:a16="http://schemas.microsoft.com/office/drawing/2014/main" id="{6CA66BEB-C4FC-4498-8057-7802DD3F7235}"/>
              </a:ext>
            </a:extLst>
          </p:cNvPr>
          <p:cNvPicPr>
            <a:picLocks noChangeAspect="1"/>
          </p:cNvPicPr>
          <p:nvPr/>
        </p:nvPicPr>
        <p:blipFill>
          <a:blip r:embed="rId4"/>
          <a:stretch>
            <a:fillRect/>
          </a:stretch>
        </p:blipFill>
        <p:spPr>
          <a:xfrm>
            <a:off x="3581803" y="4147760"/>
            <a:ext cx="2238375" cy="1590675"/>
          </a:xfrm>
          <a:prstGeom prst="rect">
            <a:avLst/>
          </a:prstGeom>
        </p:spPr>
      </p:pic>
      <p:pic>
        <p:nvPicPr>
          <p:cNvPr id="3" name="Picture 2">
            <a:extLst>
              <a:ext uri="{FF2B5EF4-FFF2-40B4-BE49-F238E27FC236}">
                <a16:creationId xmlns:a16="http://schemas.microsoft.com/office/drawing/2014/main" id="{D9C7F359-5504-46D9-9FD9-B7B7070BD3FE}"/>
              </a:ext>
            </a:extLst>
          </p:cNvPr>
          <p:cNvPicPr>
            <a:picLocks noChangeAspect="1"/>
          </p:cNvPicPr>
          <p:nvPr/>
        </p:nvPicPr>
        <p:blipFill>
          <a:blip r:embed="rId5"/>
          <a:stretch>
            <a:fillRect/>
          </a:stretch>
        </p:blipFill>
        <p:spPr>
          <a:xfrm>
            <a:off x="6371823" y="3538380"/>
            <a:ext cx="2778781" cy="2353698"/>
          </a:xfrm>
          <a:prstGeom prst="rect">
            <a:avLst/>
          </a:prstGeom>
        </p:spPr>
      </p:pic>
    </p:spTree>
    <p:extLst>
      <p:ext uri="{BB962C8B-B14F-4D97-AF65-F5344CB8AC3E}">
        <p14:creationId xmlns:p14="http://schemas.microsoft.com/office/powerpoint/2010/main" val="2129962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a:t>
            </a:r>
            <a:r>
              <a:rPr lang="en-GB" sz="2400" b="1" dirty="0" err="1">
                <a:latin typeface="Arial" panose="020B0604020202020204" pitchFamily="34" charset="0"/>
                <a:cs typeface="Arial" panose="020B0604020202020204" pitchFamily="34" charset="0"/>
              </a:rPr>
              <a:t>Ultrasonics</a:t>
            </a:r>
            <a:r>
              <a:rPr lang="en-GB" sz="2400" b="1" dirty="0">
                <a:latin typeface="Arial" panose="020B0604020202020204" pitchFamily="34" charset="0"/>
                <a:cs typeface="Arial" panose="020B0604020202020204" pitchFamily="34" charset="0"/>
              </a:rPr>
              <a: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PIEZO-ELECTRICITY</a:t>
            </a:r>
          </a:p>
          <a:p>
            <a:pPr>
              <a:lnSpc>
                <a:spcPct val="150000"/>
              </a:lnSpc>
            </a:pPr>
            <a:r>
              <a:rPr lang="en-GB" sz="2400" dirty="0">
                <a:latin typeface="Arial" panose="020B0604020202020204" pitchFamily="34" charset="0"/>
                <a:cs typeface="Arial" panose="020B0604020202020204" pitchFamily="34" charset="0"/>
              </a:rPr>
              <a:t>The piezo-electric effect refers only to non-conductive materials. The word ‘piezo’ implies to press or ‘be pressed’. This effect is divided into two main groups: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direct piezo electric effect;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converse piezo electric effect.</a:t>
            </a:r>
          </a:p>
        </p:txBody>
      </p:sp>
    </p:spTree>
    <p:extLst>
      <p:ext uri="{BB962C8B-B14F-4D97-AF65-F5344CB8AC3E}">
        <p14:creationId xmlns:p14="http://schemas.microsoft.com/office/powerpoint/2010/main" val="770975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a:t>
            </a:r>
            <a:r>
              <a:rPr lang="en-GB" sz="2400" b="1" dirty="0" err="1">
                <a:latin typeface="Arial" panose="020B0604020202020204" pitchFamily="34" charset="0"/>
                <a:cs typeface="Arial" panose="020B0604020202020204" pitchFamily="34" charset="0"/>
              </a:rPr>
              <a:t>Ultrasonics</a:t>
            </a:r>
            <a:r>
              <a:rPr lang="en-GB" sz="2400" b="1" dirty="0">
                <a:latin typeface="Arial" panose="020B0604020202020204" pitchFamily="34" charset="0"/>
                <a:cs typeface="Arial" panose="020B0604020202020204" pitchFamily="34" charset="0"/>
              </a:rPr>
              <a: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MAGNETOSTRICTION</a:t>
            </a:r>
          </a:p>
          <a:p>
            <a:pPr>
              <a:lnSpc>
                <a:spcPct val="150000"/>
              </a:lnSpc>
            </a:pPr>
            <a:r>
              <a:rPr lang="en-GB" sz="2400" dirty="0">
                <a:latin typeface="Arial" panose="020B0604020202020204" pitchFamily="34" charset="0"/>
                <a:cs typeface="Arial" panose="020B0604020202020204" pitchFamily="34" charset="0"/>
              </a:rPr>
              <a:t>The term magnetostriction refers only to conductive materials such as iron-cobalt and nickel alloys. These materials pose a rather unique property in that the material itself will undergo dimensional changes (similar to the piezo-electric crystal) when subjected to oscillating magnetic or electric fields.</a:t>
            </a:r>
          </a:p>
        </p:txBody>
      </p:sp>
    </p:spTree>
    <p:extLst>
      <p:ext uri="{BB962C8B-B14F-4D97-AF65-F5344CB8AC3E}">
        <p14:creationId xmlns:p14="http://schemas.microsoft.com/office/powerpoint/2010/main" val="1059685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a:t>
            </a:r>
            <a:r>
              <a:rPr lang="en-GB" sz="2400" b="1" dirty="0" err="1">
                <a:latin typeface="Arial" panose="020B0604020202020204" pitchFamily="34" charset="0"/>
                <a:cs typeface="Arial" panose="020B0604020202020204" pitchFamily="34" charset="0"/>
              </a:rPr>
              <a:t>Ultrasonics</a:t>
            </a:r>
            <a:r>
              <a:rPr lang="en-GB" sz="2400" b="1" dirty="0">
                <a:latin typeface="Arial" panose="020B0604020202020204" pitchFamily="34" charset="0"/>
                <a:cs typeface="Arial" panose="020B0604020202020204" pitchFamily="34" charset="0"/>
              </a:rPr>
              <a: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ULTRASONIC CLEANING</a:t>
            </a:r>
          </a:p>
          <a:p>
            <a:pPr>
              <a:lnSpc>
                <a:spcPct val="150000"/>
              </a:lnSpc>
            </a:pPr>
            <a:r>
              <a:rPr lang="en-GB" sz="2400" dirty="0">
                <a:latin typeface="Arial" panose="020B0604020202020204" pitchFamily="34" charset="0"/>
                <a:cs typeface="Arial" panose="020B0604020202020204" pitchFamily="34" charset="0"/>
              </a:rPr>
              <a:t>This method is particularly suited for removing dirt from delicate mechanisms such as jewellery, hair-springs, delicate components/parts etc, where physical contact with a brush or exposure from a high pressure air jet could cause damage. The cleaning apparatus consists of a tub partially filled with a cleaning fluid having the ultrasonic transducers attached to the sides or bottom of the tub, usually on the outside.</a:t>
            </a:r>
          </a:p>
        </p:txBody>
      </p:sp>
    </p:spTree>
    <p:extLst>
      <p:ext uri="{BB962C8B-B14F-4D97-AF65-F5344CB8AC3E}">
        <p14:creationId xmlns:p14="http://schemas.microsoft.com/office/powerpoint/2010/main" val="1091233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a:t>
            </a:r>
            <a:r>
              <a:rPr lang="en-GB" sz="2400" b="1" dirty="0" err="1">
                <a:latin typeface="Arial" panose="020B0604020202020204" pitchFamily="34" charset="0"/>
                <a:cs typeface="Arial" panose="020B0604020202020204" pitchFamily="34" charset="0"/>
              </a:rPr>
              <a:t>Ultrasonics</a:t>
            </a:r>
            <a:r>
              <a:rPr lang="en-GB" sz="2400" b="1" dirty="0">
                <a:latin typeface="Arial" panose="020B0604020202020204" pitchFamily="34" charset="0"/>
                <a:cs typeface="Arial" panose="020B0604020202020204" pitchFamily="34" charset="0"/>
              </a:rPr>
              <a: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ULTRASONIC MACHINING</a:t>
            </a:r>
          </a:p>
          <a:p>
            <a:pPr>
              <a:lnSpc>
                <a:spcPct val="150000"/>
              </a:lnSpc>
            </a:pPr>
            <a:r>
              <a:rPr lang="en-GB" sz="2400" dirty="0">
                <a:latin typeface="Arial" panose="020B0604020202020204" pitchFamily="34" charset="0"/>
                <a:cs typeface="Arial" panose="020B0604020202020204" pitchFamily="34" charset="0"/>
              </a:rPr>
              <a:t>Certain materials are too hard or too brittle to be machined satisfactorily by conventional methods but can be shaped by abrasion (place or spot that has been worn). An ultrasonic drill makes use of this technique to sink cavities of various shapes into such materials.</a:t>
            </a:r>
          </a:p>
        </p:txBody>
      </p:sp>
    </p:spTree>
    <p:extLst>
      <p:ext uri="{BB962C8B-B14F-4D97-AF65-F5344CB8AC3E}">
        <p14:creationId xmlns:p14="http://schemas.microsoft.com/office/powerpoint/2010/main" val="3543711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a:t>
            </a:r>
            <a:r>
              <a:rPr lang="en-GB" sz="2400" b="1" dirty="0" err="1">
                <a:latin typeface="Arial" panose="020B0604020202020204" pitchFamily="34" charset="0"/>
                <a:cs typeface="Arial" panose="020B0604020202020204" pitchFamily="34" charset="0"/>
              </a:rPr>
              <a:t>Ultrasonics</a:t>
            </a:r>
            <a:r>
              <a:rPr lang="en-GB" sz="2400" b="1" dirty="0">
                <a:latin typeface="Arial" panose="020B0604020202020204" pitchFamily="34" charset="0"/>
                <a:cs typeface="Arial" panose="020B0604020202020204" pitchFamily="34" charset="0"/>
              </a:rPr>
              <a: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ULTRASONIC SOLDERING</a:t>
            </a:r>
          </a:p>
          <a:p>
            <a:pPr>
              <a:lnSpc>
                <a:spcPct val="150000"/>
              </a:lnSpc>
            </a:pPr>
            <a:r>
              <a:rPr lang="en-GB" sz="2400" dirty="0">
                <a:latin typeface="Arial" panose="020B0604020202020204" pitchFamily="34" charset="0"/>
                <a:cs typeface="Arial" panose="020B0604020202020204" pitchFamily="34" charset="0"/>
              </a:rPr>
              <a:t>A major problem encountered with soldering aluminium and its alloys is that an oxide film forms over any cleaned surface immediately after the soldering action, prior to the solder having set to the material (aluminium). This newly formed oxide film prevents the solder from adhering to the aluminium surface.</a:t>
            </a:r>
          </a:p>
        </p:txBody>
      </p:sp>
    </p:spTree>
    <p:extLst>
      <p:ext uri="{BB962C8B-B14F-4D97-AF65-F5344CB8AC3E}">
        <p14:creationId xmlns:p14="http://schemas.microsoft.com/office/powerpoint/2010/main" val="415747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a:t>
            </a:r>
            <a:r>
              <a:rPr lang="en-GB" sz="2400" b="1" dirty="0" err="1">
                <a:latin typeface="Arial" panose="020B0604020202020204" pitchFamily="34" charset="0"/>
                <a:cs typeface="Arial" panose="020B0604020202020204" pitchFamily="34" charset="0"/>
              </a:rPr>
              <a:t>Ultrasonics</a:t>
            </a:r>
            <a:r>
              <a:rPr lang="en-GB" sz="2400" b="1" dirty="0">
                <a:latin typeface="Arial" panose="020B0604020202020204" pitchFamily="34" charset="0"/>
                <a:cs typeface="Arial" panose="020B0604020202020204" pitchFamily="34" charset="0"/>
              </a:rPr>
              <a: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ULTRASONIC WELDING</a:t>
            </a:r>
          </a:p>
          <a:p>
            <a:pPr>
              <a:lnSpc>
                <a:spcPct val="150000"/>
              </a:lnSpc>
            </a:pPr>
            <a:r>
              <a:rPr lang="en-GB" sz="2400" dirty="0">
                <a:latin typeface="Arial" panose="020B0604020202020204" pitchFamily="34" charset="0"/>
                <a:cs typeface="Arial" panose="020B0604020202020204" pitchFamily="34" charset="0"/>
              </a:rPr>
              <a:t>Should two pieces of metal with ‘perfectly’ smooth and flat surfaces be brought into close physical contact, the surface atoms of each could unite with one another to form a permanent bond. In the ultrasonic welding process the oxide films are broken down by using the vibratory energy of the ultrasonic transducer to disperse the oxide film and also to cause minor deformation of the surface irregularities of both surfaces to form a solid bond.</a:t>
            </a:r>
          </a:p>
        </p:txBody>
      </p:sp>
    </p:spTree>
    <p:extLst>
      <p:ext uri="{BB962C8B-B14F-4D97-AF65-F5344CB8AC3E}">
        <p14:creationId xmlns:p14="http://schemas.microsoft.com/office/powerpoint/2010/main" val="1509346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ELECTROMAGNETIC RADIATION</a:t>
            </a:r>
          </a:p>
          <a:p>
            <a:pPr>
              <a:lnSpc>
                <a:spcPct val="150000"/>
              </a:lnSpc>
            </a:pPr>
            <a:r>
              <a:rPr lang="en-GB" sz="2400" dirty="0">
                <a:latin typeface="Arial" panose="020B0604020202020204" pitchFamily="34" charset="0"/>
                <a:cs typeface="Arial" panose="020B0604020202020204" pitchFamily="34" charset="0"/>
              </a:rPr>
              <a:t>Electromagnetic radiation is described as energy waves produced by the oscillation (or acceleration) of an electric charge.</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4: X-rays and radio activity</a:t>
            </a:r>
          </a:p>
        </p:txBody>
      </p:sp>
    </p:spTree>
    <p:extLst>
      <p:ext uri="{BB962C8B-B14F-4D97-AF65-F5344CB8AC3E}">
        <p14:creationId xmlns:p14="http://schemas.microsoft.com/office/powerpoint/2010/main" val="3564945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X-rays and radio activity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PROPERTIES OF ELECTROMAGNETIC RADIATION</a:t>
            </a:r>
          </a:p>
          <a:p>
            <a:pPr>
              <a:lnSpc>
                <a:spcPct val="150000"/>
              </a:lnSpc>
            </a:pPr>
            <a:r>
              <a:rPr lang="en-GB" sz="2400" dirty="0">
                <a:latin typeface="Arial" panose="020B0604020202020204" pitchFamily="34" charset="0"/>
                <a:cs typeface="Arial" panose="020B0604020202020204" pitchFamily="34" charset="0"/>
              </a:rPr>
              <a:t>There are three ways in which energy can be transmitted: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Electromagnetic radiation;</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Conduction;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Convection (transfer of heat).</a:t>
            </a:r>
          </a:p>
        </p:txBody>
      </p:sp>
    </p:spTree>
    <p:extLst>
      <p:ext uri="{BB962C8B-B14F-4D97-AF65-F5344CB8AC3E}">
        <p14:creationId xmlns:p14="http://schemas.microsoft.com/office/powerpoint/2010/main" val="17736294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X-rays and radio activity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X-RAYS</a:t>
            </a:r>
          </a:p>
          <a:p>
            <a:pPr>
              <a:lnSpc>
                <a:spcPct val="150000"/>
              </a:lnSpc>
            </a:pPr>
            <a:r>
              <a:rPr lang="en-GB" sz="2400" dirty="0">
                <a:latin typeface="Arial" panose="020B0604020202020204" pitchFamily="34" charset="0"/>
                <a:cs typeface="Arial" panose="020B0604020202020204" pitchFamily="34" charset="0"/>
              </a:rPr>
              <a:t>X-rays were discovered, accidentally, in 1895 while studying cathode rays by the German physicist Wilhelm C. Roentgen who called this invisible radiation “X-rays” because of its unknown nature.</a:t>
            </a:r>
          </a:p>
        </p:txBody>
      </p:sp>
    </p:spTree>
    <p:extLst>
      <p:ext uri="{BB962C8B-B14F-4D97-AF65-F5344CB8AC3E}">
        <p14:creationId xmlns:p14="http://schemas.microsoft.com/office/powerpoint/2010/main" val="12993042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X-rays and radio activity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CHARACTERISTICS OF X-RAYS</a:t>
            </a:r>
          </a:p>
          <a:p>
            <a:pPr>
              <a:lnSpc>
                <a:spcPct val="150000"/>
              </a:lnSpc>
            </a:pPr>
            <a:r>
              <a:rPr lang="en-GB" sz="2400" dirty="0">
                <a:latin typeface="Arial" panose="020B0604020202020204" pitchFamily="34" charset="0"/>
                <a:cs typeface="Arial" panose="020B0604020202020204" pitchFamily="34" charset="0"/>
              </a:rPr>
              <a:t>X-rays consist of radiation of very short wavelengths and therefore have a very high frequency. X-rays consist of high energy photons which are also very penetrating due to the short wavelength of the radiation.</a:t>
            </a:r>
          </a:p>
        </p:txBody>
      </p:sp>
    </p:spTree>
    <p:extLst>
      <p:ext uri="{BB962C8B-B14F-4D97-AF65-F5344CB8AC3E}">
        <p14:creationId xmlns:p14="http://schemas.microsoft.com/office/powerpoint/2010/main" val="4023372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Transients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TIME CONSTRAINT OF AN RC CIRCUIT</a:t>
                </a:r>
              </a:p>
              <a:p>
                <a:pPr>
                  <a:lnSpc>
                    <a:spcPct val="150000"/>
                  </a:lnSpc>
                </a:pPr>
                <a:r>
                  <a:rPr lang="en-GB" sz="2400" dirty="0">
                    <a:latin typeface="Arial" panose="020B0604020202020204" pitchFamily="34" charset="0"/>
                    <a:cs typeface="Arial" panose="020B0604020202020204" pitchFamily="34" charset="0"/>
                  </a:rPr>
                  <a:t>The time constant of an energy-storing circuit may be defined as the time taken for the circuit to reach steady-state conditions after a disturbance, assuming a constant rate of change in the charging or discharging current, where </a:t>
                </a:r>
                <a14:m>
                  <m:oMath xmlns:m="http://schemas.openxmlformats.org/officeDocument/2006/math">
                    <m:r>
                      <a:rPr lang="en-GB" sz="2400" b="0" i="1" dirty="0" smtClean="0">
                        <a:latin typeface="Cambria Math" panose="02040503050406030204" pitchFamily="18" charset="0"/>
                        <a:ea typeface="Cambria Math" panose="02040503050406030204" pitchFamily="18" charset="0"/>
                        <a:cs typeface="Arial" panose="020B0604020202020204" pitchFamily="34" charset="0"/>
                      </a:rPr>
                      <m:t>𝜏</m:t>
                    </m:r>
                    <m:r>
                      <a:rPr lang="en-GB" sz="2400" b="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GB" sz="2400" dirty="0">
                    <a:latin typeface="Arial" panose="020B0604020202020204" pitchFamily="34" charset="0"/>
                    <a:cs typeface="Arial" panose="020B0604020202020204" pitchFamily="34" charset="0"/>
                  </a:rPr>
                  <a:t>R.C sec. In the practical situation the time constant of such a circuit is found to be the time taken for the voltages and currents to change by 63,2% of the total change. </a:t>
                </a: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3901837"/>
              </a:xfrm>
              <a:prstGeom prst="rect">
                <a:avLst/>
              </a:prstGeom>
              <a:blipFill>
                <a:blip r:embed="rId3"/>
                <a:stretch>
                  <a:fillRect l="-863" b="-2813"/>
                </a:stretch>
              </a:blipFill>
            </p:spPr>
            <p:txBody>
              <a:bodyPr/>
              <a:lstStyle/>
              <a:p>
                <a:r>
                  <a:rPr lang="en-ZA">
                    <a:noFill/>
                  </a:rPr>
                  <a:t> </a:t>
                </a:r>
              </a:p>
            </p:txBody>
          </p:sp>
        </mc:Fallback>
      </mc:AlternateContent>
    </p:spTree>
    <p:extLst>
      <p:ext uri="{BB962C8B-B14F-4D97-AF65-F5344CB8AC3E}">
        <p14:creationId xmlns:p14="http://schemas.microsoft.com/office/powerpoint/2010/main" val="272112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X-rays and radio activity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PRODUCTION OF X-RAYS</a:t>
            </a:r>
          </a:p>
          <a:p>
            <a:pPr>
              <a:lnSpc>
                <a:spcPct val="150000"/>
              </a:lnSpc>
            </a:pPr>
            <a:r>
              <a:rPr lang="en-GB" sz="2400" dirty="0">
                <a:latin typeface="Arial" panose="020B0604020202020204" pitchFamily="34" charset="0"/>
                <a:cs typeface="Arial" panose="020B0604020202020204" pitchFamily="34" charset="0"/>
              </a:rPr>
              <a:t>X-rays are produced (generated) whenever a beam of high-velocity electrons strikes a material object. Most of the energy of the electrons is lost in heat. The remainder of the energy produces X-rays by causing changes in the target’s atoms as a result of the impact. The X-rays emitted can have no more energy than the kinetic energy of the electrons that produce them.</a:t>
            </a:r>
          </a:p>
        </p:txBody>
      </p:sp>
    </p:spTree>
    <p:extLst>
      <p:ext uri="{BB962C8B-B14F-4D97-AF65-F5344CB8AC3E}">
        <p14:creationId xmlns:p14="http://schemas.microsoft.com/office/powerpoint/2010/main" val="2623549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X-rays and radio activity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CONSTRUCTION OF X-RAY TUBES</a:t>
            </a:r>
          </a:p>
          <a:p>
            <a:pPr>
              <a:lnSpc>
                <a:spcPct val="150000"/>
              </a:lnSpc>
            </a:pPr>
            <a:r>
              <a:rPr lang="en-GB" sz="2400" dirty="0">
                <a:latin typeface="Arial" panose="020B0604020202020204" pitchFamily="34" charset="0"/>
                <a:cs typeface="Arial" panose="020B0604020202020204" pitchFamily="34" charset="0"/>
              </a:rPr>
              <a:t>A modern X-ray tube has a helical tungsten filamentary cathode and a copper anode containing an insert called the target. The target is generally made of materials such as tungsten or molybdenum. The anode itself is made of copper because of its ability to function as a heat exchanger to remove the great amount of heat which is generated along with the X-rays.</a:t>
            </a:r>
          </a:p>
        </p:txBody>
      </p:sp>
    </p:spTree>
    <p:extLst>
      <p:ext uri="{BB962C8B-B14F-4D97-AF65-F5344CB8AC3E}">
        <p14:creationId xmlns:p14="http://schemas.microsoft.com/office/powerpoint/2010/main" val="10091843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X-rays and radio activity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OPERATING PRINCIPLE</a:t>
            </a:r>
          </a:p>
          <a:p>
            <a:pPr>
              <a:lnSpc>
                <a:spcPct val="150000"/>
              </a:lnSpc>
            </a:pPr>
            <a:r>
              <a:rPr lang="en-GB" sz="2400" dirty="0">
                <a:latin typeface="Arial" panose="020B0604020202020204" pitchFamily="34" charset="0"/>
                <a:cs typeface="Arial" panose="020B0604020202020204" pitchFamily="34" charset="0"/>
              </a:rPr>
              <a:t>With the anode at a high positive potential with respect to the cathode, the electrons emitted from the hot filament are accelerated in a narrow beam and travel towards the tungsten target at high speed. When these electrons collide with the atoms of the target, they dislodge electrons from their normal energy levels in the target material. These excited electrons gain energy and move into higher energy levels, producing mainly heat.</a:t>
            </a:r>
          </a:p>
        </p:txBody>
      </p:sp>
    </p:spTree>
    <p:extLst>
      <p:ext uri="{BB962C8B-B14F-4D97-AF65-F5344CB8AC3E}">
        <p14:creationId xmlns:p14="http://schemas.microsoft.com/office/powerpoint/2010/main" val="29392962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X-rays and radio activity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POWER SUPPLIES FOR X-RAYS TUBES</a:t>
            </a:r>
          </a:p>
          <a:p>
            <a:pPr>
              <a:lnSpc>
                <a:spcPct val="150000"/>
              </a:lnSpc>
            </a:pPr>
            <a:r>
              <a:rPr lang="en-GB" sz="2400" dirty="0">
                <a:latin typeface="Arial" panose="020B0604020202020204" pitchFamily="34" charset="0"/>
                <a:cs typeface="Arial" panose="020B0604020202020204" pitchFamily="34" charset="0"/>
              </a:rPr>
              <a:t>Essentially, the power supply for any X-ray generator consists of a low-voltage alternating current filament transformer and for the high voltage side: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Either an alternating current transformer, or</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An alternating current transformer followed by a suitable high-voltage rectifier system.</a:t>
            </a:r>
          </a:p>
        </p:txBody>
      </p:sp>
    </p:spTree>
    <p:extLst>
      <p:ext uri="{BB962C8B-B14F-4D97-AF65-F5344CB8AC3E}">
        <p14:creationId xmlns:p14="http://schemas.microsoft.com/office/powerpoint/2010/main" val="29683573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X-rays and radio activity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DETERMINING THE EFFICIENCY OF X-RAYS TUBES</a:t>
            </a:r>
          </a:p>
          <a:p>
            <a:pPr>
              <a:lnSpc>
                <a:spcPct val="150000"/>
              </a:lnSpc>
            </a:pPr>
            <a:r>
              <a:rPr lang="en-GB" sz="2400" dirty="0">
                <a:latin typeface="Arial" panose="020B0604020202020204" pitchFamily="34" charset="0"/>
                <a:cs typeface="Arial" panose="020B0604020202020204" pitchFamily="34" charset="0"/>
              </a:rPr>
              <a:t>The factors which determine the efficiency of an X-ray are: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atomic number of the material.</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number of electrons penetrating the target.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applied (accelerating) voltage.</a:t>
            </a:r>
          </a:p>
        </p:txBody>
      </p:sp>
    </p:spTree>
    <p:extLst>
      <p:ext uri="{BB962C8B-B14F-4D97-AF65-F5344CB8AC3E}">
        <p14:creationId xmlns:p14="http://schemas.microsoft.com/office/powerpoint/2010/main" val="20018385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X-rays and radio activity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RADIO ACTIVITY</a:t>
            </a:r>
          </a:p>
          <a:p>
            <a:pPr>
              <a:lnSpc>
                <a:spcPct val="150000"/>
              </a:lnSpc>
            </a:pPr>
            <a:r>
              <a:rPr lang="en-GB" sz="2400" dirty="0">
                <a:latin typeface="Arial" panose="020B0604020202020204" pitchFamily="34" charset="0"/>
                <a:cs typeface="Arial" panose="020B0604020202020204" pitchFamily="34" charset="0"/>
              </a:rPr>
              <a:t>Radiation (or particle) detectors are instruments used to detect and study fundamental nuclear particles. These detectors are categorised as being either:</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Gas-filled detectors;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Photomultiplier tubes;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Semiconductor detectors.</a:t>
            </a:r>
          </a:p>
        </p:txBody>
      </p:sp>
    </p:spTree>
    <p:extLst>
      <p:ext uri="{BB962C8B-B14F-4D97-AF65-F5344CB8AC3E}">
        <p14:creationId xmlns:p14="http://schemas.microsoft.com/office/powerpoint/2010/main" val="29312467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X-rays and radio activity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PROPORTIONAL COUNTER</a:t>
            </a:r>
          </a:p>
          <a:p>
            <a:pPr>
              <a:lnSpc>
                <a:spcPct val="150000"/>
              </a:lnSpc>
            </a:pPr>
            <a:r>
              <a:rPr lang="en-GB" sz="2400" dirty="0">
                <a:latin typeface="Arial" panose="020B0604020202020204" pitchFamily="34" charset="0"/>
                <a:cs typeface="Arial" panose="020B0604020202020204" pitchFamily="34" charset="0"/>
              </a:rPr>
              <a:t>The physical construction of the proportional counter is similar to that of the ionisation chamber and Geiger-Müller counter in that the counter consists of an enclosed tube filled with an inert gas. Electrodes, either rods or circular plates, are inserted into the gas-filled tube to which a relatively high DC voltage (280 V – 950 V) is applied.</a:t>
            </a:r>
          </a:p>
        </p:txBody>
      </p:sp>
    </p:spTree>
    <p:extLst>
      <p:ext uri="{BB962C8B-B14F-4D97-AF65-F5344CB8AC3E}">
        <p14:creationId xmlns:p14="http://schemas.microsoft.com/office/powerpoint/2010/main" val="39359846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X-rays and radio activity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IONISATION CHAMBER</a:t>
            </a:r>
          </a:p>
          <a:p>
            <a:pPr>
              <a:lnSpc>
                <a:spcPct val="150000"/>
              </a:lnSpc>
            </a:pPr>
            <a:r>
              <a:rPr lang="en-GB" sz="2400" dirty="0">
                <a:latin typeface="Arial" panose="020B0604020202020204" pitchFamily="34" charset="0"/>
                <a:cs typeface="Arial" panose="020B0604020202020204" pitchFamily="34" charset="0"/>
              </a:rPr>
              <a:t>One of the first detectors to be used in nuclear physics was the ionisation chamber, which consists essentially of a closed vessel containing a gas and equipped with two electrodes at different electrical potentials.</a:t>
            </a:r>
          </a:p>
        </p:txBody>
      </p:sp>
      <p:pic>
        <p:nvPicPr>
          <p:cNvPr id="2" name="Picture 1">
            <a:extLst>
              <a:ext uri="{FF2B5EF4-FFF2-40B4-BE49-F238E27FC236}">
                <a16:creationId xmlns:a16="http://schemas.microsoft.com/office/drawing/2014/main" id="{560EB1F7-CE45-4472-ADC8-350A991D0D1B}"/>
              </a:ext>
            </a:extLst>
          </p:cNvPr>
          <p:cNvPicPr>
            <a:picLocks noChangeAspect="1"/>
          </p:cNvPicPr>
          <p:nvPr/>
        </p:nvPicPr>
        <p:blipFill rotWithShape="1">
          <a:blip r:embed="rId3"/>
          <a:srcRect b="12457"/>
          <a:stretch/>
        </p:blipFill>
        <p:spPr>
          <a:xfrm>
            <a:off x="2234337" y="4039870"/>
            <a:ext cx="7695410" cy="2230787"/>
          </a:xfrm>
          <a:prstGeom prst="rect">
            <a:avLst/>
          </a:prstGeom>
        </p:spPr>
      </p:pic>
    </p:spTree>
    <p:extLst>
      <p:ext uri="{BB962C8B-B14F-4D97-AF65-F5344CB8AC3E}">
        <p14:creationId xmlns:p14="http://schemas.microsoft.com/office/powerpoint/2010/main" val="36633164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X-rays and radio activity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GEIGER-MÜLLER COUNTER</a:t>
            </a:r>
          </a:p>
          <a:p>
            <a:pPr>
              <a:lnSpc>
                <a:spcPct val="150000"/>
              </a:lnSpc>
            </a:pPr>
            <a:r>
              <a:rPr lang="en-GB" sz="2400" dirty="0">
                <a:latin typeface="Arial" panose="020B0604020202020204" pitchFamily="34" charset="0"/>
                <a:cs typeface="Arial" panose="020B0604020202020204" pitchFamily="34" charset="0"/>
              </a:rPr>
              <a:t>Ionisation chambers adapted to detect individual ionising particles or radiation are called counters.</a:t>
            </a:r>
          </a:p>
        </p:txBody>
      </p:sp>
      <p:pic>
        <p:nvPicPr>
          <p:cNvPr id="2" name="Picture 1">
            <a:extLst>
              <a:ext uri="{FF2B5EF4-FFF2-40B4-BE49-F238E27FC236}">
                <a16:creationId xmlns:a16="http://schemas.microsoft.com/office/drawing/2014/main" id="{52D2154E-1EBD-44D3-94D9-31F0A4F647C1}"/>
              </a:ext>
            </a:extLst>
          </p:cNvPr>
          <p:cNvPicPr>
            <a:picLocks noChangeAspect="1"/>
          </p:cNvPicPr>
          <p:nvPr/>
        </p:nvPicPr>
        <p:blipFill rotWithShape="1">
          <a:blip r:embed="rId3"/>
          <a:srcRect b="10526"/>
          <a:stretch/>
        </p:blipFill>
        <p:spPr>
          <a:xfrm>
            <a:off x="2934030" y="3668599"/>
            <a:ext cx="6296025" cy="2590800"/>
          </a:xfrm>
          <a:prstGeom prst="rect">
            <a:avLst/>
          </a:prstGeom>
        </p:spPr>
      </p:pic>
    </p:spTree>
    <p:extLst>
      <p:ext uri="{BB962C8B-B14F-4D97-AF65-F5344CB8AC3E}">
        <p14:creationId xmlns:p14="http://schemas.microsoft.com/office/powerpoint/2010/main" val="17398025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X-rays and radio activity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PHOTOMULTIPLIER TUBE</a:t>
                </a:r>
              </a:p>
              <a:p>
                <a:pPr>
                  <a:lnSpc>
                    <a:spcPct val="150000"/>
                  </a:lnSpc>
                </a:pPr>
                <a:r>
                  <a:rPr lang="en-GB" sz="2400" dirty="0">
                    <a:latin typeface="Arial" panose="020B0604020202020204" pitchFamily="34" charset="0"/>
                    <a:cs typeface="Arial" panose="020B0604020202020204" pitchFamily="34" charset="0"/>
                  </a:rPr>
                  <a:t>Used to detect very low light or radiation levels. Special amplification of the photocurrent is necessary in most applications. The multiplier tube uses secondary emission to provide current amplification in excess of a factor </a:t>
                </a:r>
                <a14:m>
                  <m:oMath xmlns:m="http://schemas.openxmlformats.org/officeDocument/2006/math">
                    <m:sSup>
                      <m:sSupPr>
                        <m:ctrlPr>
                          <a:rPr lang="en-GB" sz="2400" b="0" i="1" dirty="0" smtClean="0">
                            <a:latin typeface="Cambria Math" panose="02040503050406030204" pitchFamily="18" charset="0"/>
                            <a:cs typeface="Arial" panose="020B0604020202020204" pitchFamily="34" charset="0"/>
                          </a:rPr>
                        </m:ctrlPr>
                      </m:sSupPr>
                      <m:e>
                        <m:r>
                          <a:rPr lang="en-GB" sz="2400" b="0" i="1" dirty="0" smtClean="0">
                            <a:latin typeface="Cambria Math" panose="02040503050406030204" pitchFamily="18" charset="0"/>
                            <a:cs typeface="Arial" panose="020B0604020202020204" pitchFamily="34" charset="0"/>
                          </a:rPr>
                          <m:t>10</m:t>
                        </m:r>
                      </m:e>
                      <m:sup>
                        <m:r>
                          <a:rPr lang="en-GB" sz="2400" b="0" i="1" dirty="0" smtClean="0">
                            <a:latin typeface="Cambria Math" panose="02040503050406030204" pitchFamily="18" charset="0"/>
                            <a:cs typeface="Arial" panose="020B0604020202020204" pitchFamily="34" charset="0"/>
                          </a:rPr>
                          <m:t>6</m:t>
                        </m:r>
                      </m:sup>
                    </m:sSup>
                  </m:oMath>
                </a14:m>
                <a:r>
                  <a:rPr lang="en-GB" sz="2400" dirty="0">
                    <a:latin typeface="Arial" panose="020B0604020202020204" pitchFamily="34" charset="0"/>
                    <a:cs typeface="Arial" panose="020B0604020202020204" pitchFamily="34" charset="0"/>
                  </a:rPr>
                  <a:t> which then becomes a very useful detector for low light or radiation levels. In a photomultiplier the electrons emitted by the photo-cathode are electrostatically directed toward a secondary emitting surface, called a dynode.</a:t>
                </a: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4455835"/>
              </a:xfrm>
              <a:prstGeom prst="rect">
                <a:avLst/>
              </a:prstGeom>
              <a:blipFill>
                <a:blip r:embed="rId3"/>
                <a:stretch>
                  <a:fillRect l="-863" r="-690" b="-2326"/>
                </a:stretch>
              </a:blipFill>
            </p:spPr>
            <p:txBody>
              <a:bodyPr/>
              <a:lstStyle/>
              <a:p>
                <a:r>
                  <a:rPr lang="en-ZA">
                    <a:noFill/>
                  </a:rPr>
                  <a:t> </a:t>
                </a:r>
              </a:p>
            </p:txBody>
          </p:sp>
        </mc:Fallback>
      </mc:AlternateContent>
    </p:spTree>
    <p:extLst>
      <p:ext uri="{BB962C8B-B14F-4D97-AF65-F5344CB8AC3E}">
        <p14:creationId xmlns:p14="http://schemas.microsoft.com/office/powerpoint/2010/main" val="35380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Transients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RESISTIVE-INDUCTIVE CIRCUIT (RL CIRCUIT)</a:t>
                </a:r>
              </a:p>
              <a:p>
                <a:pPr>
                  <a:lnSpc>
                    <a:spcPct val="150000"/>
                  </a:lnSpc>
                </a:pPr>
                <a:r>
                  <a:rPr lang="en-GB" sz="2400" dirty="0">
                    <a:latin typeface="Arial" panose="020B0604020202020204" pitchFamily="34" charset="0"/>
                    <a:cs typeface="Arial" panose="020B0604020202020204" pitchFamily="34" charset="0"/>
                  </a:rPr>
                  <a:t>The RL circuit in the figure below can be used to study the rise and fall of current and voltage in an inductive circuit by moving switch </a:t>
                </a:r>
                <a14:m>
                  <m:oMath xmlns:m="http://schemas.openxmlformats.org/officeDocument/2006/math">
                    <m:sSub>
                      <m:sSubPr>
                        <m:ctrlPr>
                          <a:rPr lang="en-GB" sz="2400" b="0" i="1" dirty="0" smtClean="0">
                            <a:latin typeface="Cambria Math" panose="02040503050406030204" pitchFamily="18" charset="0"/>
                            <a:cs typeface="Arial" panose="020B0604020202020204" pitchFamily="34" charset="0"/>
                          </a:rPr>
                        </m:ctrlPr>
                      </m:sSubPr>
                      <m:e>
                        <m:r>
                          <a:rPr lang="en-GB" sz="2400" b="0" i="1" dirty="0" smtClean="0">
                            <a:latin typeface="Cambria Math" panose="02040503050406030204" pitchFamily="18" charset="0"/>
                            <a:cs typeface="Arial" panose="020B0604020202020204" pitchFamily="34" charset="0"/>
                          </a:rPr>
                          <m:t>𝑆</m:t>
                        </m:r>
                      </m:e>
                      <m:sub>
                        <m:r>
                          <a:rPr lang="en-GB" sz="2400" b="0" i="1" dirty="0" smtClean="0">
                            <a:latin typeface="Cambria Math" panose="02040503050406030204" pitchFamily="18" charset="0"/>
                            <a:cs typeface="Arial" panose="020B0604020202020204" pitchFamily="34" charset="0"/>
                          </a:rPr>
                          <m:t>1</m:t>
                        </m:r>
                      </m:sub>
                    </m:sSub>
                  </m:oMath>
                </a14:m>
                <a:r>
                  <a:rPr lang="en-GB" sz="2400" dirty="0">
                    <a:latin typeface="Arial" panose="020B0604020202020204" pitchFamily="34" charset="0"/>
                    <a:cs typeface="Arial" panose="020B0604020202020204" pitchFamily="34" charset="0"/>
                  </a:rPr>
                  <a:t> to position A first and then to B.</a:t>
                </a: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2239844"/>
              </a:xfrm>
              <a:prstGeom prst="rect">
                <a:avLst/>
              </a:prstGeom>
              <a:blipFill>
                <a:blip r:embed="rId3"/>
                <a:stretch>
                  <a:fillRect l="-863" b="-5722"/>
                </a:stretch>
              </a:blipFill>
            </p:spPr>
            <p:txBody>
              <a:bodyPr/>
              <a:lstStyle/>
              <a:p>
                <a:r>
                  <a:rPr lang="en-ZA">
                    <a:noFill/>
                  </a:rPr>
                  <a:t> </a:t>
                </a:r>
              </a:p>
            </p:txBody>
          </p:sp>
        </mc:Fallback>
      </mc:AlternateContent>
      <p:pic>
        <p:nvPicPr>
          <p:cNvPr id="2" name="Picture 1">
            <a:extLst>
              <a:ext uri="{FF2B5EF4-FFF2-40B4-BE49-F238E27FC236}">
                <a16:creationId xmlns:a16="http://schemas.microsoft.com/office/drawing/2014/main" id="{B1369A4C-699C-4B97-AFC2-464E7E60C2CD}"/>
              </a:ext>
            </a:extLst>
          </p:cNvPr>
          <p:cNvPicPr>
            <a:picLocks noChangeAspect="1"/>
          </p:cNvPicPr>
          <p:nvPr/>
        </p:nvPicPr>
        <p:blipFill>
          <a:blip r:embed="rId4"/>
          <a:stretch>
            <a:fillRect/>
          </a:stretch>
        </p:blipFill>
        <p:spPr>
          <a:xfrm>
            <a:off x="3327307" y="3827491"/>
            <a:ext cx="5457825" cy="2228850"/>
          </a:xfrm>
          <a:prstGeom prst="rect">
            <a:avLst/>
          </a:prstGeom>
        </p:spPr>
      </p:pic>
    </p:spTree>
    <p:extLst>
      <p:ext uri="{BB962C8B-B14F-4D97-AF65-F5344CB8AC3E}">
        <p14:creationId xmlns:p14="http://schemas.microsoft.com/office/powerpoint/2010/main" val="13636970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X-rays and radio activity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SEMICONDUCTOR DETECTOR</a:t>
            </a:r>
          </a:p>
          <a:p>
            <a:pPr>
              <a:lnSpc>
                <a:spcPct val="150000"/>
              </a:lnSpc>
            </a:pPr>
            <a:r>
              <a:rPr lang="en-GB" sz="2400" dirty="0">
                <a:latin typeface="Arial" panose="020B0604020202020204" pitchFamily="34" charset="0"/>
                <a:cs typeface="Arial" panose="020B0604020202020204" pitchFamily="34" charset="0"/>
              </a:rPr>
              <a:t>The semiconductor detector consists of a reverse biased PN junction. When radiant energy is allowed to penetrate the depletion region, electrons-hole pairs are generated and momentarily increase the conduction across the junction. This behaviour of the semiconductor material is similar to that of the gas-filled ionisation chamber in that the semiconductor detector also produces a pulsed output which is amplified and counted.</a:t>
            </a:r>
          </a:p>
        </p:txBody>
      </p:sp>
    </p:spTree>
    <p:extLst>
      <p:ext uri="{BB962C8B-B14F-4D97-AF65-F5344CB8AC3E}">
        <p14:creationId xmlns:p14="http://schemas.microsoft.com/office/powerpoint/2010/main" val="27072774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AUTOMATIC INSPECTION, TESTING AND GRADING</a:t>
            </a:r>
          </a:p>
          <a:p>
            <a:pPr>
              <a:lnSpc>
                <a:spcPct val="150000"/>
              </a:lnSpc>
            </a:pPr>
            <a:r>
              <a:rPr lang="en-GB" sz="2400" dirty="0">
                <a:latin typeface="Arial" panose="020B0604020202020204" pitchFamily="34" charset="0"/>
                <a:cs typeface="Arial" panose="020B0604020202020204" pitchFamily="34" charset="0"/>
              </a:rPr>
              <a:t>An automatic inspection system generally takes the form of an inspection, testing, sorting and grading device which inspects production items for conformity to specifications by means of electronic circuitry and pre-programmed parameters.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1200329"/>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5: Automatic inspection, testing and NDT</a:t>
            </a:r>
          </a:p>
        </p:txBody>
      </p:sp>
    </p:spTree>
    <p:extLst>
      <p:ext uri="{BB962C8B-B14F-4D97-AF65-F5344CB8AC3E}">
        <p14:creationId xmlns:p14="http://schemas.microsoft.com/office/powerpoint/2010/main" val="23252857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Automatic inspection, testing and NDT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TWO-WAY AND THREE-WAY SYSTEMS</a:t>
            </a:r>
          </a:p>
          <a:p>
            <a:pPr>
              <a:lnSpc>
                <a:spcPct val="150000"/>
              </a:lnSpc>
            </a:pPr>
            <a:r>
              <a:rPr lang="en-GB" sz="2400" dirty="0">
                <a:latin typeface="Arial" panose="020B0604020202020204" pitchFamily="34" charset="0"/>
                <a:cs typeface="Arial" panose="020B0604020202020204" pitchFamily="34" charset="0"/>
              </a:rPr>
              <a:t>The 2-way system simply accepts or rejects items, whereas the 3-way system sorts the rejected items into those which can be returned to the production line for reworking and those which have to be scrapped.</a:t>
            </a:r>
          </a:p>
        </p:txBody>
      </p:sp>
      <p:pic>
        <p:nvPicPr>
          <p:cNvPr id="2" name="Picture 1">
            <a:extLst>
              <a:ext uri="{FF2B5EF4-FFF2-40B4-BE49-F238E27FC236}">
                <a16:creationId xmlns:a16="http://schemas.microsoft.com/office/drawing/2014/main" id="{0BD5498F-855A-415C-B540-AAACDE5CC326}"/>
              </a:ext>
            </a:extLst>
          </p:cNvPr>
          <p:cNvPicPr>
            <a:picLocks noChangeAspect="1"/>
          </p:cNvPicPr>
          <p:nvPr/>
        </p:nvPicPr>
        <p:blipFill>
          <a:blip r:embed="rId3"/>
          <a:stretch>
            <a:fillRect/>
          </a:stretch>
        </p:blipFill>
        <p:spPr>
          <a:xfrm>
            <a:off x="2849733" y="4042619"/>
            <a:ext cx="6464618" cy="2158365"/>
          </a:xfrm>
          <a:prstGeom prst="rect">
            <a:avLst/>
          </a:prstGeom>
        </p:spPr>
      </p:pic>
    </p:spTree>
    <p:extLst>
      <p:ext uri="{BB962C8B-B14F-4D97-AF65-F5344CB8AC3E}">
        <p14:creationId xmlns:p14="http://schemas.microsoft.com/office/powerpoint/2010/main" val="16283123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Automatic inspection, testing and NDT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46273"/>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RESISTIVE AND CAPACITIVE TESTING DEVICES</a:t>
                </a:r>
              </a:p>
              <a:p>
                <a:pPr>
                  <a:lnSpc>
                    <a:spcPct val="150000"/>
                  </a:lnSpc>
                </a:pPr>
                <a:r>
                  <a:rPr lang="en-GB" sz="2400" dirty="0">
                    <a:latin typeface="Arial" panose="020B0604020202020204" pitchFamily="34" charset="0"/>
                    <a:cs typeface="Arial" panose="020B0604020202020204" pitchFamily="34" charset="0"/>
                  </a:rPr>
                  <a:t>The transformer ratio arm bridge utilises a current balance technique. One winding on a transformer core receives alternating current (</a:t>
                </a:r>
                <a14:m>
                  <m:oMath xmlns:m="http://schemas.openxmlformats.org/officeDocument/2006/math">
                    <m:sSub>
                      <m:sSubPr>
                        <m:ctrlPr>
                          <a:rPr lang="en-GB" sz="2400" b="0" i="1" smtClean="0">
                            <a:latin typeface="Cambria Math" panose="02040503050406030204" pitchFamily="18" charset="0"/>
                            <a:cs typeface="Arial" panose="020B0604020202020204" pitchFamily="34" charset="0"/>
                          </a:rPr>
                        </m:ctrlPr>
                      </m:sSubPr>
                      <m:e>
                        <m:r>
                          <a:rPr lang="en-GB" sz="2400" b="0" i="1" smtClean="0">
                            <a:latin typeface="Cambria Math" panose="02040503050406030204" pitchFamily="18" charset="0"/>
                            <a:cs typeface="Arial" panose="020B0604020202020204" pitchFamily="34" charset="0"/>
                          </a:rPr>
                          <m:t>𝐼</m:t>
                        </m:r>
                      </m:e>
                      <m:sub>
                        <m:r>
                          <a:rPr lang="en-GB" sz="2400" b="0" i="1" smtClean="0">
                            <a:latin typeface="Cambria Math" panose="02040503050406030204" pitchFamily="18" charset="0"/>
                            <a:cs typeface="Arial" panose="020B0604020202020204" pitchFamily="34" charset="0"/>
                          </a:rPr>
                          <m:t>1</m:t>
                        </m:r>
                      </m:sub>
                    </m:sSub>
                  </m:oMath>
                </a14:m>
                <a:r>
                  <a:rPr lang="en-GB" sz="2400" dirty="0">
                    <a:latin typeface="Arial" panose="020B0604020202020204" pitchFamily="34" charset="0"/>
                    <a:cs typeface="Arial" panose="020B0604020202020204" pitchFamily="34" charset="0"/>
                  </a:rPr>
                  <a:t>) produced by a known voltage and unknown impedance. A second core winding is driven by a balancing current (</a:t>
                </a:r>
                <a14:m>
                  <m:oMath xmlns:m="http://schemas.openxmlformats.org/officeDocument/2006/math">
                    <m:sSub>
                      <m:sSubPr>
                        <m:ctrlPr>
                          <a:rPr lang="en-GB" sz="2400" b="0" i="1" smtClean="0">
                            <a:latin typeface="Cambria Math" panose="02040503050406030204" pitchFamily="18" charset="0"/>
                            <a:cs typeface="Arial" panose="020B0604020202020204" pitchFamily="34" charset="0"/>
                          </a:rPr>
                        </m:ctrlPr>
                      </m:sSubPr>
                      <m:e>
                        <m:r>
                          <a:rPr lang="en-GB" sz="2400" b="0" i="1" smtClean="0">
                            <a:latin typeface="Cambria Math" panose="02040503050406030204" pitchFamily="18" charset="0"/>
                            <a:cs typeface="Arial" panose="020B0604020202020204" pitchFamily="34" charset="0"/>
                          </a:rPr>
                          <m:t>𝐼</m:t>
                        </m:r>
                      </m:e>
                      <m:sub>
                        <m:r>
                          <a:rPr lang="en-GB" sz="2400" b="0" i="1" smtClean="0">
                            <a:latin typeface="Cambria Math" panose="02040503050406030204" pitchFamily="18" charset="0"/>
                            <a:cs typeface="Arial" panose="020B0604020202020204" pitchFamily="34" charset="0"/>
                          </a:rPr>
                          <m:t>𝑓</m:t>
                        </m:r>
                      </m:sub>
                    </m:sSub>
                  </m:oMath>
                </a14:m>
                <a:r>
                  <a:rPr lang="en-GB" sz="2400" dirty="0">
                    <a:latin typeface="Arial" panose="020B0604020202020204" pitchFamily="34" charset="0"/>
                    <a:cs typeface="Arial" panose="020B0604020202020204" pitchFamily="34" charset="0"/>
                  </a:rPr>
                  <a:t>) produced by a known variable voltage and known standards of resistance and capacitance. A further core winding acts as a search coil to allow determination of a null in the core flux.</a:t>
                </a: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3946273"/>
              </a:xfrm>
              <a:prstGeom prst="rect">
                <a:avLst/>
              </a:prstGeom>
              <a:blipFill>
                <a:blip r:embed="rId3"/>
                <a:stretch>
                  <a:fillRect l="-863" r="-978" b="-2782"/>
                </a:stretch>
              </a:blipFill>
            </p:spPr>
            <p:txBody>
              <a:bodyPr/>
              <a:lstStyle/>
              <a:p>
                <a:r>
                  <a:rPr lang="en-ZA">
                    <a:noFill/>
                  </a:rPr>
                  <a:t> </a:t>
                </a:r>
              </a:p>
            </p:txBody>
          </p:sp>
        </mc:Fallback>
      </mc:AlternateContent>
    </p:spTree>
    <p:extLst>
      <p:ext uri="{BB962C8B-B14F-4D97-AF65-F5344CB8AC3E}">
        <p14:creationId xmlns:p14="http://schemas.microsoft.com/office/powerpoint/2010/main" val="31822806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Automatic inspection, testing and NDT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METAL DETECTORS</a:t>
            </a:r>
          </a:p>
          <a:p>
            <a:pPr>
              <a:lnSpc>
                <a:spcPct val="150000"/>
              </a:lnSpc>
            </a:pPr>
            <a:r>
              <a:rPr lang="en-GB" sz="2400" dirty="0">
                <a:latin typeface="Arial" panose="020B0604020202020204" pitchFamily="34" charset="0"/>
                <a:cs typeface="Arial" panose="020B0604020202020204" pitchFamily="34" charset="0"/>
              </a:rPr>
              <a:t>A metal detector operates on the principle of employing a search coil in an oscillator circuit. When metallic objects are in the sensing range of the coil there is an inductive change in the oscillator circuit and consequently the frequency changes.</a:t>
            </a:r>
          </a:p>
        </p:txBody>
      </p:sp>
    </p:spTree>
    <p:extLst>
      <p:ext uri="{BB962C8B-B14F-4D97-AF65-F5344CB8AC3E}">
        <p14:creationId xmlns:p14="http://schemas.microsoft.com/office/powerpoint/2010/main" val="1325174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Automatic inspection, testing and NDT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NON-DESTRUCTIVE TESTING (NDT OR NDI)</a:t>
            </a:r>
          </a:p>
          <a:p>
            <a:pPr>
              <a:lnSpc>
                <a:spcPct val="150000"/>
              </a:lnSpc>
            </a:pPr>
            <a:r>
              <a:rPr lang="en-GB" sz="2400" dirty="0">
                <a:latin typeface="Arial" panose="020B0604020202020204" pitchFamily="34" charset="0"/>
                <a:cs typeface="Arial" panose="020B0604020202020204" pitchFamily="34" charset="0"/>
              </a:rPr>
              <a:t>One of the earliest and still very popular methods of non-destructive testing of castings involves placing the casting in the field of an electro-magnet and then painting the surface of the casting with a mixture of oil and iron filings.</a:t>
            </a:r>
          </a:p>
        </p:txBody>
      </p:sp>
    </p:spTree>
    <p:extLst>
      <p:ext uri="{BB962C8B-B14F-4D97-AF65-F5344CB8AC3E}">
        <p14:creationId xmlns:p14="http://schemas.microsoft.com/office/powerpoint/2010/main" val="11428264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Automatic inspection, testing and NDT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USE OF X-RAY TUBES FOR NON-DESTRUCTIVE TESTING</a:t>
            </a:r>
          </a:p>
          <a:p>
            <a:pPr>
              <a:lnSpc>
                <a:spcPct val="150000"/>
              </a:lnSpc>
            </a:pPr>
            <a:r>
              <a:rPr lang="en-GB" sz="2400" dirty="0">
                <a:latin typeface="Arial" panose="020B0604020202020204" pitchFamily="34" charset="0"/>
                <a:cs typeface="Arial" panose="020B0604020202020204" pitchFamily="34" charset="0"/>
              </a:rPr>
              <a:t>The operator views the image on a fluorescent screen in a darkened room. Flaws and cracks in castings (for example), show up as dark lines or shadows on the image of the casting seen on the fluorescent screen.</a:t>
            </a:r>
          </a:p>
        </p:txBody>
      </p:sp>
    </p:spTree>
    <p:extLst>
      <p:ext uri="{BB962C8B-B14F-4D97-AF65-F5344CB8AC3E}">
        <p14:creationId xmlns:p14="http://schemas.microsoft.com/office/powerpoint/2010/main" val="20469899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Automatic inspection, testing and NDT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USE OF ULTRASONICS FOR NDT</a:t>
            </a:r>
          </a:p>
          <a:p>
            <a:pPr>
              <a:lnSpc>
                <a:spcPct val="150000"/>
              </a:lnSpc>
            </a:pPr>
            <a:r>
              <a:rPr lang="en-GB" sz="2400" dirty="0">
                <a:latin typeface="Arial" panose="020B0604020202020204" pitchFamily="34" charset="0"/>
                <a:cs typeface="Arial" panose="020B0604020202020204" pitchFamily="34" charset="0"/>
              </a:rPr>
              <a:t>Minute cracks, checks and voids, too small to be seen by X-rays, are located using ultrasonic techniques. An ultrasonic test instrument requires access to only one surface of the material to be inspected and can be used with either straight line or angle beam testing techniques.</a:t>
            </a:r>
          </a:p>
        </p:txBody>
      </p:sp>
    </p:spTree>
    <p:extLst>
      <p:ext uri="{BB962C8B-B14F-4D97-AF65-F5344CB8AC3E}">
        <p14:creationId xmlns:p14="http://schemas.microsoft.com/office/powerpoint/2010/main" val="36564906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INDUSTRIAL SAFETY DEVICES</a:t>
            </a:r>
          </a:p>
          <a:p>
            <a:pPr>
              <a:lnSpc>
                <a:spcPct val="150000"/>
              </a:lnSpc>
            </a:pPr>
            <a:r>
              <a:rPr lang="en-GB" sz="2400" dirty="0">
                <a:latin typeface="Arial" panose="020B0604020202020204" pitchFamily="34" charset="0"/>
                <a:cs typeface="Arial" panose="020B0604020202020204" pitchFamily="34" charset="0"/>
              </a:rPr>
              <a:t>Electronic safety devices can be made sophisticated and independent of  manual effort, making it difficult for personnel operating the machine to by-pass the safety device. The purpose of fitting electronic safety devices in industry is two-fold:</a:t>
            </a:r>
          </a:p>
          <a:p>
            <a:pPr>
              <a:lnSpc>
                <a:spcPct val="150000"/>
              </a:lnSpc>
            </a:pPr>
            <a:r>
              <a:rPr lang="en-GB" sz="2400" dirty="0">
                <a:latin typeface="Arial" panose="020B0604020202020204" pitchFamily="34" charset="0"/>
                <a:cs typeface="Arial" panose="020B0604020202020204" pitchFamily="34" charset="0"/>
              </a:rPr>
              <a:t>To prevent injury or death of workers;</a:t>
            </a:r>
          </a:p>
          <a:p>
            <a:pPr>
              <a:lnSpc>
                <a:spcPct val="150000"/>
              </a:lnSpc>
            </a:pPr>
            <a:r>
              <a:rPr lang="en-GB" sz="2400" dirty="0">
                <a:latin typeface="Arial" panose="020B0604020202020204" pitchFamily="34" charset="0"/>
                <a:cs typeface="Arial" panose="020B0604020202020204" pitchFamily="34" charset="0"/>
              </a:rPr>
              <a:t>To prevent damage to machinery.</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6: Electronic safety devices</a:t>
            </a:r>
          </a:p>
        </p:txBody>
      </p:sp>
    </p:spTree>
    <p:extLst>
      <p:ext uri="{BB962C8B-B14F-4D97-AF65-F5344CB8AC3E}">
        <p14:creationId xmlns:p14="http://schemas.microsoft.com/office/powerpoint/2010/main" val="36048640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Electronic safety devices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PHOTO-ELECTRIC SAFETY DEVICES</a:t>
            </a:r>
          </a:p>
          <a:p>
            <a:pPr>
              <a:lnSpc>
                <a:spcPct val="150000"/>
              </a:lnSpc>
            </a:pPr>
            <a:r>
              <a:rPr lang="en-GB" sz="2400" dirty="0">
                <a:latin typeface="Arial" panose="020B0604020202020204" pitchFamily="34" charset="0"/>
                <a:cs typeface="Arial" panose="020B0604020202020204" pitchFamily="34" charset="0"/>
              </a:rPr>
              <a:t>The term electro-optical or opto-electronics designates a domain comprising electronic circuits having at least one feedback by optical means, such as light rays. A photoelectric transducer is therefore required for converting information bearing light variations into electric signals. Different types of devices include industrial punch presses, smoke detectors, and flame failure protection devices.</a:t>
            </a:r>
          </a:p>
        </p:txBody>
      </p:sp>
    </p:spTree>
    <p:extLst>
      <p:ext uri="{BB962C8B-B14F-4D97-AF65-F5344CB8AC3E}">
        <p14:creationId xmlns:p14="http://schemas.microsoft.com/office/powerpoint/2010/main" val="4095054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Transients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58085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TIME CONSTRAINT OF AN RL CIRCUIT</a:t>
                </a:r>
              </a:p>
              <a:p>
                <a:pPr>
                  <a:lnSpc>
                    <a:spcPct val="150000"/>
                  </a:lnSpc>
                </a:pPr>
                <a:r>
                  <a:rPr lang="en-GB" sz="2400" dirty="0">
                    <a:latin typeface="Arial" panose="020B0604020202020204" pitchFamily="34" charset="0"/>
                    <a:cs typeface="Arial" panose="020B0604020202020204" pitchFamily="34" charset="0"/>
                  </a:rPr>
                  <a:t>The time constant of an RL circuit is the time taken for the circuit to reach steady-state conditions after a disturbance, assuming a constant rate of change in charging or discharging current. This is the time taken for voltages and currents to change by 63,2% of the total change and is expressed by</a:t>
                </a:r>
              </a:p>
              <a:p>
                <a:pPr>
                  <a:lnSpc>
                    <a:spcPct val="150000"/>
                  </a:lnSpc>
                </a:pPr>
                <a14:m>
                  <m:oMath xmlns:m="http://schemas.openxmlformats.org/officeDocument/2006/math">
                    <m:r>
                      <a:rPr lang="en-GB" sz="2400" i="1" smtClean="0">
                        <a:latin typeface="Cambria Math" panose="02040503050406030204" pitchFamily="18" charset="0"/>
                        <a:cs typeface="Arial" panose="020B0604020202020204" pitchFamily="34" charset="0"/>
                      </a:rPr>
                      <m:t>𝜏</m:t>
                    </m:r>
                    <m:r>
                      <a:rPr lang="en-GB" sz="2400" b="0" i="1" smtClean="0">
                        <a:latin typeface="Cambria Math" panose="02040503050406030204" pitchFamily="18" charset="0"/>
                        <a:cs typeface="Arial" panose="020B0604020202020204" pitchFamily="34" charset="0"/>
                      </a:rPr>
                      <m:t>=</m:t>
                    </m:r>
                    <m:f>
                      <m:fPr>
                        <m:ctrlPr>
                          <a:rPr lang="en-GB" sz="2400" b="0" i="1" smtClean="0">
                            <a:latin typeface="Cambria Math" panose="02040503050406030204" pitchFamily="18" charset="0"/>
                            <a:cs typeface="Arial" panose="020B0604020202020204" pitchFamily="34" charset="0"/>
                          </a:rPr>
                        </m:ctrlPr>
                      </m:fPr>
                      <m:num>
                        <m:r>
                          <a:rPr lang="en-GB" sz="2400" b="0" i="1" smtClean="0">
                            <a:latin typeface="Cambria Math" panose="02040503050406030204" pitchFamily="18" charset="0"/>
                            <a:cs typeface="Arial" panose="020B0604020202020204" pitchFamily="34" charset="0"/>
                          </a:rPr>
                          <m:t>𝐿</m:t>
                        </m:r>
                      </m:num>
                      <m:den>
                        <m:r>
                          <a:rPr lang="en-GB" sz="2400" b="0" i="1" smtClean="0">
                            <a:latin typeface="Cambria Math" panose="02040503050406030204" pitchFamily="18" charset="0"/>
                            <a:cs typeface="Arial" panose="020B0604020202020204" pitchFamily="34" charset="0"/>
                          </a:rPr>
                          <m:t>𝑅</m:t>
                        </m:r>
                      </m:den>
                    </m:f>
                  </m:oMath>
                </a14:m>
                <a:r>
                  <a:rPr lang="en-GB" sz="2400" dirty="0">
                    <a:latin typeface="Arial" panose="020B0604020202020204" pitchFamily="34" charset="0"/>
                    <a:cs typeface="Arial" panose="020B0604020202020204" pitchFamily="34" charset="0"/>
                  </a:rPr>
                  <a:t> seconds.</a:t>
                </a: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3580852"/>
              </a:xfrm>
              <a:prstGeom prst="rect">
                <a:avLst/>
              </a:prstGeom>
              <a:blipFill>
                <a:blip r:embed="rId3"/>
                <a:stretch>
                  <a:fillRect l="-863" r="-806" b="-852"/>
                </a:stretch>
              </a:blipFill>
            </p:spPr>
            <p:txBody>
              <a:bodyPr/>
              <a:lstStyle/>
              <a:p>
                <a:r>
                  <a:rPr lang="en-ZA">
                    <a:noFill/>
                  </a:rPr>
                  <a:t> </a:t>
                </a:r>
              </a:p>
            </p:txBody>
          </p:sp>
        </mc:Fallback>
      </mc:AlternateContent>
    </p:spTree>
    <p:extLst>
      <p:ext uri="{BB962C8B-B14F-4D97-AF65-F5344CB8AC3E}">
        <p14:creationId xmlns:p14="http://schemas.microsoft.com/office/powerpoint/2010/main" val="35925050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Electronic safety devices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INTRINSIC SAFETY</a:t>
            </a:r>
          </a:p>
          <a:p>
            <a:pPr>
              <a:lnSpc>
                <a:spcPct val="150000"/>
              </a:lnSpc>
            </a:pPr>
            <a:r>
              <a:rPr lang="en-GB" sz="2400" dirty="0">
                <a:latin typeface="Arial" panose="020B0604020202020204" pitchFamily="34" charset="0"/>
                <a:cs typeface="Arial" panose="020B0604020202020204" pitchFamily="34" charset="0"/>
              </a:rPr>
              <a:t>Intrinsic safety describes the explosion protection technique which prevents faults in low power measurement and control systems from igniting flammable atmospheres in hazardous areas. Intrinsically safe systems are designed to prevent high energy sources (electrical, chemical or a combination thereof) from placing ignition-capable currents or voltages on wires leading into hazardous areas. </a:t>
            </a:r>
          </a:p>
        </p:txBody>
      </p:sp>
    </p:spTree>
    <p:extLst>
      <p:ext uri="{BB962C8B-B14F-4D97-AF65-F5344CB8AC3E}">
        <p14:creationId xmlns:p14="http://schemas.microsoft.com/office/powerpoint/2010/main" val="11251390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Electronic safety devices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ENERGY LEVELS</a:t>
            </a:r>
          </a:p>
          <a:p>
            <a:pPr>
              <a:lnSpc>
                <a:spcPct val="150000"/>
              </a:lnSpc>
            </a:pPr>
            <a:r>
              <a:rPr lang="en-GB" sz="2400" dirty="0">
                <a:latin typeface="Arial" panose="020B0604020202020204" pitchFamily="34" charset="0"/>
                <a:cs typeface="Arial" panose="020B0604020202020204" pitchFamily="34" charset="0"/>
              </a:rPr>
              <a:t>Safe energy levels cannot be defined in any simple form. Ignition depends on the specific gas, gas concentration, voltage, current, energy storage elements, contact material, contact size and the speed of opening or closing of contacts.</a:t>
            </a:r>
          </a:p>
        </p:txBody>
      </p:sp>
      <p:pic>
        <p:nvPicPr>
          <p:cNvPr id="2" name="Picture 1">
            <a:extLst>
              <a:ext uri="{FF2B5EF4-FFF2-40B4-BE49-F238E27FC236}">
                <a16:creationId xmlns:a16="http://schemas.microsoft.com/office/drawing/2014/main" id="{DAF74153-E641-4D46-9E44-A49B2EDB1BD7}"/>
              </a:ext>
            </a:extLst>
          </p:cNvPr>
          <p:cNvPicPr>
            <a:picLocks noChangeAspect="1"/>
          </p:cNvPicPr>
          <p:nvPr/>
        </p:nvPicPr>
        <p:blipFill>
          <a:blip r:embed="rId3"/>
          <a:stretch>
            <a:fillRect/>
          </a:stretch>
        </p:blipFill>
        <p:spPr>
          <a:xfrm>
            <a:off x="3683386" y="4005132"/>
            <a:ext cx="4345810" cy="1763045"/>
          </a:xfrm>
          <a:prstGeom prst="rect">
            <a:avLst/>
          </a:prstGeom>
        </p:spPr>
      </p:pic>
    </p:spTree>
    <p:extLst>
      <p:ext uri="{BB962C8B-B14F-4D97-AF65-F5344CB8AC3E}">
        <p14:creationId xmlns:p14="http://schemas.microsoft.com/office/powerpoint/2010/main" val="20686131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Electronic safety devices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DETERMINING INTRINSIC SAFETY</a:t>
            </a:r>
          </a:p>
          <a:p>
            <a:pPr>
              <a:lnSpc>
                <a:spcPct val="150000"/>
              </a:lnSpc>
            </a:pPr>
            <a:r>
              <a:rPr lang="en-GB" sz="2400" dirty="0">
                <a:latin typeface="Arial" panose="020B0604020202020204" pitchFamily="34" charset="0"/>
                <a:cs typeface="Arial" panose="020B0604020202020204" pitchFamily="34" charset="0"/>
              </a:rPr>
              <a:t>Different steps are involved in determining intrinsic safety:</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Circuit analysis;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Evaluation;</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Construction review;</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Transformer construction;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Isolation by encapsulation.</a:t>
            </a:r>
          </a:p>
        </p:txBody>
      </p:sp>
    </p:spTree>
    <p:extLst>
      <p:ext uri="{BB962C8B-B14F-4D97-AF65-F5344CB8AC3E}">
        <p14:creationId xmlns:p14="http://schemas.microsoft.com/office/powerpoint/2010/main" val="14807454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Electronic safety devices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SERIES PROTECTIVE ELEMENTS</a:t>
            </a:r>
          </a:p>
          <a:p>
            <a:pPr>
              <a:lnSpc>
                <a:spcPct val="150000"/>
              </a:lnSpc>
            </a:pPr>
            <a:r>
              <a:rPr lang="en-GB" sz="2400" dirty="0">
                <a:latin typeface="Arial" panose="020B0604020202020204" pitchFamily="34" charset="0"/>
                <a:cs typeface="Arial" panose="020B0604020202020204" pitchFamily="34" charset="0"/>
              </a:rPr>
              <a:t>Current-limiting resistors are commonly used as a form of series protection in restricting the amount of current reaching hazardous areas.</a:t>
            </a:r>
          </a:p>
        </p:txBody>
      </p:sp>
      <p:pic>
        <p:nvPicPr>
          <p:cNvPr id="2" name="Picture 1">
            <a:extLst>
              <a:ext uri="{FF2B5EF4-FFF2-40B4-BE49-F238E27FC236}">
                <a16:creationId xmlns:a16="http://schemas.microsoft.com/office/drawing/2014/main" id="{8D4A9A69-35E6-4295-AA5C-DFCFA8CC2CF4}"/>
              </a:ext>
            </a:extLst>
          </p:cNvPr>
          <p:cNvPicPr>
            <a:picLocks noChangeAspect="1"/>
          </p:cNvPicPr>
          <p:nvPr/>
        </p:nvPicPr>
        <p:blipFill>
          <a:blip r:embed="rId3"/>
          <a:stretch>
            <a:fillRect/>
          </a:stretch>
        </p:blipFill>
        <p:spPr>
          <a:xfrm>
            <a:off x="3048330" y="3593762"/>
            <a:ext cx="6067425" cy="2486025"/>
          </a:xfrm>
          <a:prstGeom prst="rect">
            <a:avLst/>
          </a:prstGeom>
        </p:spPr>
      </p:pic>
    </p:spTree>
    <p:extLst>
      <p:ext uri="{BB962C8B-B14F-4D97-AF65-F5344CB8AC3E}">
        <p14:creationId xmlns:p14="http://schemas.microsoft.com/office/powerpoint/2010/main" val="38732717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Electronic safety devices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SHUNT PROTECTIVE ELEMENTS</a:t>
            </a:r>
          </a:p>
          <a:p>
            <a:pPr>
              <a:lnSpc>
                <a:spcPct val="150000"/>
              </a:lnSpc>
            </a:pPr>
            <a:r>
              <a:rPr lang="en-GB" sz="2400" dirty="0">
                <a:latin typeface="Arial" panose="020B0604020202020204" pitchFamily="34" charset="0"/>
                <a:cs typeface="Arial" panose="020B0604020202020204" pitchFamily="34" charset="0"/>
              </a:rPr>
              <a:t>The ability to cause an unsafe condition of inductors can be reduced substantially by shunting the inductance with diodes, resistors and capacitors. The most common technique used is to employ shunt diodes.</a:t>
            </a:r>
          </a:p>
        </p:txBody>
      </p:sp>
      <p:pic>
        <p:nvPicPr>
          <p:cNvPr id="2" name="Picture 1">
            <a:extLst>
              <a:ext uri="{FF2B5EF4-FFF2-40B4-BE49-F238E27FC236}">
                <a16:creationId xmlns:a16="http://schemas.microsoft.com/office/drawing/2014/main" id="{180CDC2B-A1FF-441B-9026-761CC11338FB}"/>
              </a:ext>
            </a:extLst>
          </p:cNvPr>
          <p:cNvPicPr>
            <a:picLocks noChangeAspect="1"/>
          </p:cNvPicPr>
          <p:nvPr/>
        </p:nvPicPr>
        <p:blipFill>
          <a:blip r:embed="rId3"/>
          <a:stretch>
            <a:fillRect/>
          </a:stretch>
        </p:blipFill>
        <p:spPr>
          <a:xfrm>
            <a:off x="4034168" y="4352986"/>
            <a:ext cx="4095750" cy="1400175"/>
          </a:xfrm>
          <a:prstGeom prst="rect">
            <a:avLst/>
          </a:prstGeom>
        </p:spPr>
      </p:pic>
    </p:spTree>
    <p:extLst>
      <p:ext uri="{BB962C8B-B14F-4D97-AF65-F5344CB8AC3E}">
        <p14:creationId xmlns:p14="http://schemas.microsoft.com/office/powerpoint/2010/main" val="39272045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Electronic safety devices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SERIES-SHUNT PROTECTION</a:t>
            </a:r>
          </a:p>
          <a:p>
            <a:pPr>
              <a:lnSpc>
                <a:spcPct val="150000"/>
              </a:lnSpc>
            </a:pPr>
            <a:r>
              <a:rPr lang="en-GB" sz="2400" dirty="0">
                <a:latin typeface="Arial" panose="020B0604020202020204" pitchFamily="34" charset="0"/>
                <a:cs typeface="Arial" panose="020B0604020202020204" pitchFamily="34" charset="0"/>
              </a:rPr>
              <a:t>Gaining increased acceptance in many countries is a special form of series-shunt protection called the ‘</a:t>
            </a:r>
            <a:r>
              <a:rPr lang="en-GB" sz="2400" dirty="0" err="1">
                <a:latin typeface="Arial" panose="020B0604020202020204" pitchFamily="34" charset="0"/>
                <a:cs typeface="Arial" panose="020B0604020202020204" pitchFamily="34" charset="0"/>
              </a:rPr>
              <a:t>redding</a:t>
            </a:r>
            <a:r>
              <a:rPr lang="en-GB" sz="2400" dirty="0">
                <a:latin typeface="Arial" panose="020B0604020202020204" pitchFamily="34" charset="0"/>
                <a:cs typeface="Arial" panose="020B0604020202020204" pitchFamily="34" charset="0"/>
              </a:rPr>
              <a:t> barrier’ or Zener barrier. It is usually designed to ensure that when the mains supply is applied to terminal 1 (zone 2 area), the voltage and current at terminal 3 (zone 0 area) are safe</a:t>
            </a:r>
          </a:p>
        </p:txBody>
      </p:sp>
      <p:pic>
        <p:nvPicPr>
          <p:cNvPr id="2" name="Picture 1">
            <a:extLst>
              <a:ext uri="{FF2B5EF4-FFF2-40B4-BE49-F238E27FC236}">
                <a16:creationId xmlns:a16="http://schemas.microsoft.com/office/drawing/2014/main" id="{3CB26049-D4F7-43CF-A609-D8811ADA6284}"/>
              </a:ext>
            </a:extLst>
          </p:cNvPr>
          <p:cNvPicPr>
            <a:picLocks noChangeAspect="1"/>
          </p:cNvPicPr>
          <p:nvPr/>
        </p:nvPicPr>
        <p:blipFill>
          <a:blip r:embed="rId3"/>
          <a:stretch>
            <a:fillRect/>
          </a:stretch>
        </p:blipFill>
        <p:spPr>
          <a:xfrm>
            <a:off x="4222700" y="4596617"/>
            <a:ext cx="3209839" cy="1360284"/>
          </a:xfrm>
          <a:prstGeom prst="rect">
            <a:avLst/>
          </a:prstGeom>
        </p:spPr>
      </p:pic>
    </p:spTree>
    <p:extLst>
      <p:ext uri="{BB962C8B-B14F-4D97-AF65-F5344CB8AC3E}">
        <p14:creationId xmlns:p14="http://schemas.microsoft.com/office/powerpoint/2010/main" val="25743327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OPEN- AND CLOSED-LOOP SYSTEMS</a:t>
            </a:r>
          </a:p>
          <a:p>
            <a:pPr>
              <a:lnSpc>
                <a:spcPct val="150000"/>
              </a:lnSpc>
            </a:pPr>
            <a:r>
              <a:rPr lang="en-GB" sz="2400" dirty="0">
                <a:latin typeface="Arial" panose="020B0604020202020204" pitchFamily="34" charset="0"/>
                <a:cs typeface="Arial" panose="020B0604020202020204" pitchFamily="34" charset="0"/>
              </a:rPr>
              <a:t>The </a:t>
            </a:r>
            <a:r>
              <a:rPr lang="en-GB" sz="2400" b="1" dirty="0">
                <a:latin typeface="Arial" panose="020B0604020202020204" pitchFamily="34" charset="0"/>
                <a:cs typeface="Arial" panose="020B0604020202020204" pitchFamily="34" charset="0"/>
              </a:rPr>
              <a:t>open-loop process</a:t>
            </a:r>
            <a:r>
              <a:rPr lang="en-GB" sz="2400" dirty="0">
                <a:latin typeface="Arial" panose="020B0604020202020204" pitchFamily="34" charset="0"/>
                <a:cs typeface="Arial" panose="020B0604020202020204" pitchFamily="34" charset="0"/>
              </a:rPr>
              <a:t> </a:t>
            </a:r>
            <a:r>
              <a:rPr lang="en-GB" sz="2400" b="1" dirty="0">
                <a:latin typeface="Arial" panose="020B0604020202020204" pitchFamily="34" charset="0"/>
                <a:cs typeface="Arial" panose="020B0604020202020204" pitchFamily="34" charset="0"/>
              </a:rPr>
              <a:t>control system </a:t>
            </a:r>
            <a:r>
              <a:rPr lang="en-GB" sz="2400" dirty="0">
                <a:latin typeface="Arial" panose="020B0604020202020204" pitchFamily="34" charset="0"/>
                <a:cs typeface="Arial" panose="020B0604020202020204" pitchFamily="34" charset="0"/>
              </a:rPr>
              <a:t>is one in which a human operator is used to make changes or to take corrective action during the manufacturing process.</a:t>
            </a:r>
          </a:p>
          <a:p>
            <a:pPr>
              <a:lnSpc>
                <a:spcPct val="150000"/>
              </a:lnSpc>
            </a:pPr>
            <a:r>
              <a:rPr lang="en-GB" sz="2400" dirty="0">
                <a:latin typeface="Arial" panose="020B0604020202020204" pitchFamily="34" charset="0"/>
                <a:cs typeface="Arial" panose="020B0604020202020204" pitchFamily="34" charset="0"/>
              </a:rPr>
              <a:t>An </a:t>
            </a:r>
            <a:r>
              <a:rPr lang="en-GB" sz="2400" b="1" dirty="0">
                <a:latin typeface="Arial" panose="020B0604020202020204" pitchFamily="34" charset="0"/>
                <a:cs typeface="Arial" panose="020B0604020202020204" pitchFamily="34" charset="0"/>
              </a:rPr>
              <a:t>open-loop control system </a:t>
            </a:r>
            <a:r>
              <a:rPr lang="en-GB" sz="2400" dirty="0">
                <a:latin typeface="Arial" panose="020B0604020202020204" pitchFamily="34" charset="0"/>
                <a:cs typeface="Arial" panose="020B0604020202020204" pitchFamily="34" charset="0"/>
              </a:rPr>
              <a:t>does not employ feedback and the control element has no reference data concerning the variable being controlled.</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7: Electronic power control</a:t>
            </a:r>
          </a:p>
        </p:txBody>
      </p:sp>
    </p:spTree>
    <p:extLst>
      <p:ext uri="{BB962C8B-B14F-4D97-AF65-F5344CB8AC3E}">
        <p14:creationId xmlns:p14="http://schemas.microsoft.com/office/powerpoint/2010/main" val="2151093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7: Electronic power control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CHARACTERISTIC OF CLOSED-LOOP SYSTEMS</a:t>
            </a:r>
          </a:p>
          <a:p>
            <a:pPr>
              <a:lnSpc>
                <a:spcPct val="150000"/>
              </a:lnSpc>
            </a:pPr>
            <a:r>
              <a:rPr lang="en-GB" sz="2400" dirty="0">
                <a:latin typeface="Arial" panose="020B0604020202020204" pitchFamily="34" charset="0"/>
                <a:cs typeface="Arial" panose="020B0604020202020204" pitchFamily="34" charset="0"/>
              </a:rPr>
              <a:t>The final measure of success of a closed-loop control system would be the degree of closeness between the  value (set-point) and the measured value of the controlled variable, regardless of the frequency and magnitude of load or set-point changes. The second characteristic is the speed of response (or setting time) that is, the time interval between the detection of the error and the completion of the corrective action.</a:t>
            </a:r>
          </a:p>
        </p:txBody>
      </p:sp>
    </p:spTree>
    <p:extLst>
      <p:ext uri="{BB962C8B-B14F-4D97-AF65-F5344CB8AC3E}">
        <p14:creationId xmlns:p14="http://schemas.microsoft.com/office/powerpoint/2010/main" val="8422161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7: Electronic power control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CHARACTERISTIC OF CLOSED-LOOP SYSTEMS (CONT)</a:t>
            </a:r>
          </a:p>
          <a:p>
            <a:pPr>
              <a:lnSpc>
                <a:spcPct val="150000"/>
              </a:lnSpc>
            </a:pPr>
            <a:r>
              <a:rPr lang="en-GB" sz="2400" dirty="0">
                <a:latin typeface="Arial" panose="020B0604020202020204" pitchFamily="34" charset="0"/>
                <a:cs typeface="Arial" panose="020B0604020202020204" pitchFamily="34" charset="0"/>
              </a:rPr>
              <a:t>The third characteristic is the offset, also known as residual error or steady-state error. The residual error is the final difference between the desired value and the measured value of the controlled variable after the system has responded to a measurable change in the desired value or controlled output.</a:t>
            </a:r>
          </a:p>
        </p:txBody>
      </p:sp>
    </p:spTree>
    <p:extLst>
      <p:ext uri="{BB962C8B-B14F-4D97-AF65-F5344CB8AC3E}">
        <p14:creationId xmlns:p14="http://schemas.microsoft.com/office/powerpoint/2010/main" val="21171911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7: Electronic power control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ASSESSMENT OF STABILITY</a:t>
            </a:r>
          </a:p>
          <a:p>
            <a:pPr>
              <a:lnSpc>
                <a:spcPct val="150000"/>
              </a:lnSpc>
            </a:pPr>
            <a:r>
              <a:rPr lang="en-GB" sz="2400" dirty="0">
                <a:latin typeface="Arial" panose="020B0604020202020204" pitchFamily="34" charset="0"/>
                <a:cs typeface="Arial" panose="020B0604020202020204" pitchFamily="34" charset="0"/>
              </a:rPr>
              <a:t>This transient response characterises the stability of the system. A system is defined as stable if its impulse response approaches zero as time approaches infinity. A system is defined as being unstable if, with zero input, the output increases indefinitely.</a:t>
            </a:r>
          </a:p>
        </p:txBody>
      </p:sp>
    </p:spTree>
    <p:extLst>
      <p:ext uri="{BB962C8B-B14F-4D97-AF65-F5344CB8AC3E}">
        <p14:creationId xmlns:p14="http://schemas.microsoft.com/office/powerpoint/2010/main" val="1643293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Transients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RINGING CIRCUIT (RLC CIRCUIT)</a:t>
            </a:r>
          </a:p>
          <a:p>
            <a:pPr>
              <a:lnSpc>
                <a:spcPct val="150000"/>
              </a:lnSpc>
            </a:pPr>
            <a:r>
              <a:rPr lang="en-GB" sz="2400" dirty="0">
                <a:latin typeface="Arial" panose="020B0604020202020204" pitchFamily="34" charset="0"/>
                <a:cs typeface="Arial" panose="020B0604020202020204" pitchFamily="34" charset="0"/>
              </a:rPr>
              <a:t>Circuits containing resistance, inductance and capacitance (RLC circuits are the most important of all circuits when considering transient phenomena (temporary observations) since they can produce resonance when supplied with an AC source.</a:t>
            </a:r>
          </a:p>
        </p:txBody>
      </p:sp>
    </p:spTree>
    <p:extLst>
      <p:ext uri="{BB962C8B-B14F-4D97-AF65-F5344CB8AC3E}">
        <p14:creationId xmlns:p14="http://schemas.microsoft.com/office/powerpoint/2010/main" val="33434200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7: Electronic power control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TYPES OF CLOSED-LOOP SYSTEMS</a:t>
            </a:r>
          </a:p>
          <a:p>
            <a:pPr>
              <a:lnSpc>
                <a:spcPct val="150000"/>
              </a:lnSpc>
            </a:pPr>
            <a:r>
              <a:rPr lang="en-GB" sz="2400" dirty="0">
                <a:latin typeface="Arial" panose="020B0604020202020204" pitchFamily="34" charset="0"/>
                <a:cs typeface="Arial" panose="020B0604020202020204" pitchFamily="34" charset="0"/>
              </a:rPr>
              <a:t>Closed-loop control systems can be divided into two main groups: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Regulator systems;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Follow-up systems.</a:t>
            </a:r>
          </a:p>
        </p:txBody>
      </p:sp>
    </p:spTree>
    <p:extLst>
      <p:ext uri="{BB962C8B-B14F-4D97-AF65-F5344CB8AC3E}">
        <p14:creationId xmlns:p14="http://schemas.microsoft.com/office/powerpoint/2010/main" val="716683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7: Electronic power control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COMPUTER-AIDED-DESIGN (CAD)</a:t>
            </a:r>
          </a:p>
          <a:p>
            <a:pPr>
              <a:lnSpc>
                <a:spcPct val="150000"/>
              </a:lnSpc>
            </a:pPr>
            <a:r>
              <a:rPr lang="en-GB" sz="2400" dirty="0">
                <a:latin typeface="Arial" panose="020B0604020202020204" pitchFamily="34" charset="0"/>
                <a:cs typeface="Arial" panose="020B0604020202020204" pitchFamily="34" charset="0"/>
              </a:rPr>
              <a:t>The speed, memory capabilities and facilities provided by computers allow rapid design of complex tasks as well as research and development of projects that previously would have taken years to put onto the drawing board.</a:t>
            </a:r>
          </a:p>
        </p:txBody>
      </p:sp>
    </p:spTree>
    <p:extLst>
      <p:ext uri="{BB962C8B-B14F-4D97-AF65-F5344CB8AC3E}">
        <p14:creationId xmlns:p14="http://schemas.microsoft.com/office/powerpoint/2010/main" val="4159416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7: Electronic power control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COMPUTER-AIDED-MANUFACTURE (CAM)</a:t>
            </a:r>
          </a:p>
          <a:p>
            <a:pPr>
              <a:lnSpc>
                <a:spcPct val="150000"/>
              </a:lnSpc>
            </a:pPr>
            <a:r>
              <a:rPr lang="en-GB" sz="2400" dirty="0">
                <a:latin typeface="Arial" panose="020B0604020202020204" pitchFamily="34" charset="0"/>
                <a:cs typeface="Arial" panose="020B0604020202020204" pitchFamily="34" charset="0"/>
              </a:rPr>
              <a:t>A CAM system can be defined as any system that uses a central control computer, also called a host, linked to other intelligent devices in a manufacturing environment.</a:t>
            </a:r>
          </a:p>
        </p:txBody>
      </p:sp>
    </p:spTree>
    <p:extLst>
      <p:ext uri="{BB962C8B-B14F-4D97-AF65-F5344CB8AC3E}">
        <p14:creationId xmlns:p14="http://schemas.microsoft.com/office/powerpoint/2010/main" val="9573095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7: Electronic power control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CAD/CAM SYSTEM</a:t>
            </a:r>
          </a:p>
          <a:p>
            <a:pPr>
              <a:lnSpc>
                <a:spcPct val="150000"/>
              </a:lnSpc>
            </a:pPr>
            <a:r>
              <a:rPr lang="en-GB" sz="2400" dirty="0">
                <a:latin typeface="Arial" panose="020B0604020202020204" pitchFamily="34" charset="0"/>
                <a:cs typeface="Arial" panose="020B0604020202020204" pitchFamily="34" charset="0"/>
              </a:rPr>
              <a:t>The ultimate in industrial automation is the CAD/CAM system. The CAD system is used to design the project while the CAM system is used to manufacture it.</a:t>
            </a:r>
          </a:p>
        </p:txBody>
      </p:sp>
      <p:pic>
        <p:nvPicPr>
          <p:cNvPr id="2" name="Picture 1">
            <a:extLst>
              <a:ext uri="{FF2B5EF4-FFF2-40B4-BE49-F238E27FC236}">
                <a16:creationId xmlns:a16="http://schemas.microsoft.com/office/drawing/2014/main" id="{205A52BD-78D5-490C-BC92-AAC6EB9EC9EB}"/>
              </a:ext>
            </a:extLst>
          </p:cNvPr>
          <p:cNvPicPr>
            <a:picLocks noChangeAspect="1"/>
          </p:cNvPicPr>
          <p:nvPr/>
        </p:nvPicPr>
        <p:blipFill>
          <a:blip r:embed="rId3"/>
          <a:stretch>
            <a:fillRect/>
          </a:stretch>
        </p:blipFill>
        <p:spPr>
          <a:xfrm>
            <a:off x="3523904" y="3585780"/>
            <a:ext cx="6407727" cy="2727614"/>
          </a:xfrm>
          <a:prstGeom prst="rect">
            <a:avLst/>
          </a:prstGeom>
        </p:spPr>
      </p:pic>
    </p:spTree>
    <p:extLst>
      <p:ext uri="{BB962C8B-B14F-4D97-AF65-F5344CB8AC3E}">
        <p14:creationId xmlns:p14="http://schemas.microsoft.com/office/powerpoint/2010/main" val="9996304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7: Electronic power control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UNINTERRUPTABLE POWER SUPPLY (UPS)</a:t>
            </a:r>
          </a:p>
          <a:p>
            <a:pPr>
              <a:lnSpc>
                <a:spcPct val="150000"/>
              </a:lnSpc>
            </a:pPr>
            <a:r>
              <a:rPr lang="en-GB" sz="2400" dirty="0">
                <a:latin typeface="Arial" panose="020B0604020202020204" pitchFamily="34" charset="0"/>
                <a:cs typeface="Arial" panose="020B0604020202020204" pitchFamily="34" charset="0"/>
              </a:rPr>
              <a:t>There is an ever increasing number of computerised, electrical and electronic systems in the industrial, medical and office environment which require an uninterrupted power supply to prevent shut down or damage to critical equipment and systems in the event of a power failure. Uninterruptable power supplies can be divided into two main categories namely:</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Large industries,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Office orientated UPS’s.</a:t>
            </a:r>
          </a:p>
        </p:txBody>
      </p:sp>
    </p:spTree>
    <p:extLst>
      <p:ext uri="{BB962C8B-B14F-4D97-AF65-F5344CB8AC3E}">
        <p14:creationId xmlns:p14="http://schemas.microsoft.com/office/powerpoint/2010/main" val="22634870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7: Electronic power control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INDUSTRIAL UPS’S</a:t>
            </a:r>
          </a:p>
          <a:p>
            <a:pPr>
              <a:lnSpc>
                <a:spcPct val="150000"/>
              </a:lnSpc>
            </a:pPr>
            <a:r>
              <a:rPr lang="en-GB" sz="2400" dirty="0">
                <a:latin typeface="Arial" panose="020B0604020202020204" pitchFamily="34" charset="0"/>
                <a:cs typeface="Arial" panose="020B0604020202020204" pitchFamily="34" charset="0"/>
              </a:rPr>
              <a:t>There are basically two types of industrial UPS systems, namely; the transfer system and the continuous (or float) system.</a:t>
            </a:r>
          </a:p>
        </p:txBody>
      </p:sp>
    </p:spTree>
    <p:extLst>
      <p:ext uri="{BB962C8B-B14F-4D97-AF65-F5344CB8AC3E}">
        <p14:creationId xmlns:p14="http://schemas.microsoft.com/office/powerpoint/2010/main" val="4016095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7: Electronic power control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OFFICE ORIENTATED UPS’S</a:t>
            </a:r>
          </a:p>
        </p:txBody>
      </p:sp>
      <p:pic>
        <p:nvPicPr>
          <p:cNvPr id="2" name="Picture 1">
            <a:extLst>
              <a:ext uri="{FF2B5EF4-FFF2-40B4-BE49-F238E27FC236}">
                <a16:creationId xmlns:a16="http://schemas.microsoft.com/office/drawing/2014/main" id="{3E597C34-B56F-4BAD-BAF4-F56CF12B1630}"/>
              </a:ext>
            </a:extLst>
          </p:cNvPr>
          <p:cNvPicPr>
            <a:picLocks noChangeAspect="1"/>
          </p:cNvPicPr>
          <p:nvPr/>
        </p:nvPicPr>
        <p:blipFill>
          <a:blip r:embed="rId3"/>
          <a:stretch>
            <a:fillRect/>
          </a:stretch>
        </p:blipFill>
        <p:spPr>
          <a:xfrm>
            <a:off x="3444955" y="2485766"/>
            <a:ext cx="5274174" cy="3440021"/>
          </a:xfrm>
          <a:prstGeom prst="rect">
            <a:avLst/>
          </a:prstGeom>
        </p:spPr>
      </p:pic>
    </p:spTree>
    <p:extLst>
      <p:ext uri="{BB962C8B-B14F-4D97-AF65-F5344CB8AC3E}">
        <p14:creationId xmlns:p14="http://schemas.microsoft.com/office/powerpoint/2010/main" val="25131108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PRACTICAL TRIGGER CIRCUITS</a:t>
            </a:r>
          </a:p>
          <a:p>
            <a:pPr>
              <a:lnSpc>
                <a:spcPct val="150000"/>
              </a:lnSpc>
            </a:pPr>
            <a:r>
              <a:rPr lang="en-GB" sz="2400" dirty="0">
                <a:latin typeface="Arial" panose="020B0604020202020204" pitchFamily="34" charset="0"/>
                <a:cs typeface="Arial" panose="020B0604020202020204" pitchFamily="34" charset="0"/>
              </a:rPr>
              <a:t>To trigger a thyristor positively in the shortest time it is desirable to have a gate current with a fast rise time up to the maximum permitted value. The figure below illustrates a crude firing arrangement the object of which is to control the load voltage with respect to the input waveform.</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1200329"/>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8: Thyristor devices and </a:t>
            </a:r>
            <a:r>
              <a:rPr lang="en-GB" sz="3600" b="1" dirty="0" err="1">
                <a:latin typeface="Arial" panose="020B0604020202020204" pitchFamily="34" charset="0"/>
                <a:cs typeface="Arial" panose="020B0604020202020204" pitchFamily="34" charset="0"/>
              </a:rPr>
              <a:t>scr</a:t>
            </a:r>
            <a:r>
              <a:rPr lang="en-GB" sz="3600" b="1" dirty="0">
                <a:latin typeface="Arial" panose="020B0604020202020204" pitchFamily="34" charset="0"/>
                <a:cs typeface="Arial" panose="020B0604020202020204" pitchFamily="34" charset="0"/>
              </a:rPr>
              <a:t> speed control</a:t>
            </a:r>
          </a:p>
        </p:txBody>
      </p:sp>
      <p:pic>
        <p:nvPicPr>
          <p:cNvPr id="2" name="Picture 1">
            <a:extLst>
              <a:ext uri="{FF2B5EF4-FFF2-40B4-BE49-F238E27FC236}">
                <a16:creationId xmlns:a16="http://schemas.microsoft.com/office/drawing/2014/main" id="{139E5579-3E57-4940-805B-A672CAD15B11}"/>
              </a:ext>
            </a:extLst>
          </p:cNvPr>
          <p:cNvPicPr>
            <a:picLocks noChangeAspect="1"/>
          </p:cNvPicPr>
          <p:nvPr/>
        </p:nvPicPr>
        <p:blipFill>
          <a:blip r:embed="rId3"/>
          <a:stretch>
            <a:fillRect/>
          </a:stretch>
        </p:blipFill>
        <p:spPr>
          <a:xfrm>
            <a:off x="4077030" y="4701758"/>
            <a:ext cx="4010025" cy="1409700"/>
          </a:xfrm>
          <a:prstGeom prst="rect">
            <a:avLst/>
          </a:prstGeom>
        </p:spPr>
      </p:pic>
    </p:spTree>
    <p:extLst>
      <p:ext uri="{BB962C8B-B14F-4D97-AF65-F5344CB8AC3E}">
        <p14:creationId xmlns:p14="http://schemas.microsoft.com/office/powerpoint/2010/main" val="25424510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Thyristor devices and </a:t>
            </a:r>
            <a:r>
              <a:rPr lang="en-GB" sz="2400" b="1" dirty="0" err="1">
                <a:latin typeface="Arial" panose="020B0604020202020204" pitchFamily="34" charset="0"/>
                <a:cs typeface="Arial" panose="020B0604020202020204" pitchFamily="34" charset="0"/>
              </a:rPr>
              <a:t>scr</a:t>
            </a:r>
            <a:r>
              <a:rPr lang="en-GB" sz="2400" b="1" dirty="0">
                <a:latin typeface="Arial" panose="020B0604020202020204" pitchFamily="34" charset="0"/>
                <a:cs typeface="Arial" panose="020B0604020202020204" pitchFamily="34" charset="0"/>
              </a:rPr>
              <a:t> speed control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865289"/>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SCR RATINGS</a:t>
                </a:r>
              </a:p>
              <a:p>
                <a:pPr>
                  <a:lnSpc>
                    <a:spcPct val="150000"/>
                  </a:lnSpc>
                </a:pPr>
                <a:r>
                  <a:rPr lang="en-GB" sz="2400" dirty="0">
                    <a:latin typeface="Arial" panose="020B0604020202020204" pitchFamily="34" charset="0"/>
                    <a:cs typeface="Arial" panose="020B0604020202020204" pitchFamily="34" charset="0"/>
                  </a:rPr>
                  <a:t>Given a forward diode or thyristor current </a:t>
                </a:r>
                <a14:m>
                  <m:oMath xmlns:m="http://schemas.openxmlformats.org/officeDocument/2006/math">
                    <m:sSub>
                      <m:sSubPr>
                        <m:ctrlPr>
                          <a:rPr lang="en-GB" sz="2400" b="0" i="1" smtClean="0">
                            <a:latin typeface="Cambria Math" panose="02040503050406030204" pitchFamily="18" charset="0"/>
                            <a:cs typeface="Arial" panose="020B0604020202020204" pitchFamily="34" charset="0"/>
                          </a:rPr>
                        </m:ctrlPr>
                      </m:sSubPr>
                      <m:e>
                        <m:r>
                          <a:rPr lang="en-GB" sz="2400" b="0" i="1" smtClean="0">
                            <a:latin typeface="Cambria Math" panose="02040503050406030204" pitchFamily="18" charset="0"/>
                            <a:cs typeface="Arial" panose="020B0604020202020204" pitchFamily="34" charset="0"/>
                          </a:rPr>
                          <m:t>𝐼</m:t>
                        </m:r>
                      </m:e>
                      <m:sub>
                        <m:r>
                          <a:rPr lang="en-GB" sz="2400" b="0" i="1" smtClean="0">
                            <a:latin typeface="Cambria Math" panose="02040503050406030204" pitchFamily="18" charset="0"/>
                            <a:cs typeface="Arial" panose="020B0604020202020204" pitchFamily="34" charset="0"/>
                          </a:rPr>
                          <m:t>𝐹</m:t>
                        </m:r>
                      </m:sub>
                    </m:sSub>
                  </m:oMath>
                </a14:m>
                <a:r>
                  <a:rPr lang="en-GB" sz="2400" dirty="0">
                    <a:latin typeface="Arial" panose="020B0604020202020204" pitchFamily="34" charset="0"/>
                    <a:cs typeface="Arial" panose="020B0604020202020204" pitchFamily="34" charset="0"/>
                  </a:rPr>
                  <a:t>, which is turned off at a given</a:t>
                </a:r>
                <a:r>
                  <a:rPr lang="en-GB" sz="2400" dirty="0">
                    <a:cs typeface="Arial" panose="020B0604020202020204" pitchFamily="34" charset="0"/>
                  </a:rPr>
                  <a:t> </a:t>
                </a:r>
                <a14:m>
                  <m:oMath xmlns:m="http://schemas.openxmlformats.org/officeDocument/2006/math">
                    <m:f>
                      <m:fPr>
                        <m:ctrlPr>
                          <a:rPr lang="en-GB" sz="2400" b="0" i="1" smtClean="0">
                            <a:latin typeface="Cambria Math" panose="02040503050406030204" pitchFamily="18" charset="0"/>
                            <a:cs typeface="Arial" panose="020B0604020202020204" pitchFamily="34" charset="0"/>
                          </a:rPr>
                        </m:ctrlPr>
                      </m:fPr>
                      <m:num>
                        <m:r>
                          <m:rPr>
                            <m:sty m:val="p"/>
                          </m:rPr>
                          <a:rPr lang="en-GB" sz="2400" b="0" i="0" smtClean="0">
                            <a:latin typeface="Cambria Math" panose="02040503050406030204" pitchFamily="18" charset="0"/>
                            <a:cs typeface="Arial" panose="020B0604020202020204" pitchFamily="34" charset="0"/>
                          </a:rPr>
                          <m:t>d</m:t>
                        </m:r>
                        <m:r>
                          <a:rPr lang="en-GB" sz="2400" b="0" i="1" smtClean="0">
                            <a:latin typeface="Cambria Math" panose="02040503050406030204" pitchFamily="18" charset="0"/>
                            <a:cs typeface="Arial" panose="020B0604020202020204" pitchFamily="34" charset="0"/>
                          </a:rPr>
                          <m:t>𝑖</m:t>
                        </m:r>
                      </m:num>
                      <m:den>
                        <m:r>
                          <a:rPr lang="en-GB" sz="2400" b="0" i="1" smtClean="0">
                            <a:latin typeface="Cambria Math" panose="02040503050406030204" pitchFamily="18" charset="0"/>
                            <a:cs typeface="Arial" panose="020B0604020202020204" pitchFamily="34" charset="0"/>
                          </a:rPr>
                          <m:t>𝑑𝑡</m:t>
                        </m:r>
                      </m:den>
                    </m:f>
                    <m:r>
                      <a:rPr lang="en-GB" sz="2400" i="1">
                        <a:latin typeface="Cambria Math" panose="02040503050406030204" pitchFamily="18" charset="0"/>
                        <a:cs typeface="Arial" panose="020B0604020202020204" pitchFamily="34" charset="0"/>
                      </a:rPr>
                      <m:t> </m:t>
                    </m:r>
                  </m:oMath>
                </a14:m>
                <a:r>
                  <a:rPr lang="en-GB" sz="2400" dirty="0">
                    <a:latin typeface="Arial" panose="020B0604020202020204" pitchFamily="34" charset="0"/>
                    <a:cs typeface="Arial" panose="020B0604020202020204" pitchFamily="34" charset="0"/>
                  </a:rPr>
                  <a:t>rate, the current will go into reverse until the carrier storage charge </a:t>
                </a:r>
                <a14:m>
                  <m:oMath xmlns:m="http://schemas.openxmlformats.org/officeDocument/2006/math">
                    <m:sSub>
                      <m:sSubPr>
                        <m:ctrlPr>
                          <a:rPr lang="en-GB" sz="2400" i="1">
                            <a:latin typeface="Cambria Math" panose="02040503050406030204" pitchFamily="18" charset="0"/>
                            <a:cs typeface="Arial" panose="020B0604020202020204" pitchFamily="34" charset="0"/>
                          </a:rPr>
                        </m:ctrlPr>
                      </m:sSubPr>
                      <m:e>
                        <m:r>
                          <a:rPr lang="en-GB" sz="2400" b="0" i="1" smtClean="0">
                            <a:latin typeface="Cambria Math" panose="02040503050406030204" pitchFamily="18" charset="0"/>
                            <a:cs typeface="Arial" panose="020B0604020202020204" pitchFamily="34" charset="0"/>
                          </a:rPr>
                          <m:t>𝑄</m:t>
                        </m:r>
                      </m:e>
                      <m:sub>
                        <m:r>
                          <a:rPr lang="en-GB" sz="2400" b="0" i="1" smtClean="0">
                            <a:latin typeface="Cambria Math" panose="02040503050406030204" pitchFamily="18" charset="0"/>
                            <a:cs typeface="Arial" panose="020B0604020202020204" pitchFamily="34" charset="0"/>
                          </a:rPr>
                          <m:t>𝑟𝑟</m:t>
                        </m:r>
                      </m:sub>
                    </m:sSub>
                  </m:oMath>
                </a14:m>
                <a:r>
                  <a:rPr lang="en-GB" sz="2400" dirty="0">
                    <a:latin typeface="Arial" panose="020B0604020202020204" pitchFamily="34" charset="0"/>
                    <a:cs typeface="Arial" panose="020B0604020202020204" pitchFamily="34" charset="0"/>
                  </a:rPr>
                  <a:t> is recovered. At defined values of </a:t>
                </a:r>
                <a14:m>
                  <m:oMath xmlns:m="http://schemas.openxmlformats.org/officeDocument/2006/math">
                    <m:sSub>
                      <m:sSubPr>
                        <m:ctrlPr>
                          <a:rPr lang="en-GB" sz="2400" i="1">
                            <a:latin typeface="Cambria Math" panose="02040503050406030204" pitchFamily="18" charset="0"/>
                            <a:cs typeface="Arial" panose="020B0604020202020204" pitchFamily="34" charset="0"/>
                          </a:rPr>
                        </m:ctrlPr>
                      </m:sSubPr>
                      <m:e>
                        <m:r>
                          <a:rPr lang="en-GB" sz="2400" i="1">
                            <a:latin typeface="Cambria Math" panose="02040503050406030204" pitchFamily="18" charset="0"/>
                            <a:cs typeface="Arial" panose="020B0604020202020204" pitchFamily="34" charset="0"/>
                          </a:rPr>
                          <m:t>𝐼</m:t>
                        </m:r>
                      </m:e>
                      <m:sub>
                        <m:r>
                          <a:rPr lang="en-GB" sz="2400" i="1">
                            <a:latin typeface="Cambria Math" panose="02040503050406030204" pitchFamily="18" charset="0"/>
                            <a:cs typeface="Arial" panose="020B0604020202020204" pitchFamily="34" charset="0"/>
                          </a:rPr>
                          <m:t>𝐹</m:t>
                        </m:r>
                      </m:sub>
                    </m:sSub>
                  </m:oMath>
                </a14:m>
                <a:r>
                  <a:rPr lang="en-GB" sz="2400" dirty="0">
                    <a:latin typeface="Arial" panose="020B0604020202020204" pitchFamily="34" charset="0"/>
                    <a:cs typeface="Arial" panose="020B0604020202020204" pitchFamily="34" charset="0"/>
                  </a:rPr>
                  <a:t> and</a:t>
                </a:r>
                <a:r>
                  <a:rPr lang="en-GB" sz="2400" dirty="0">
                    <a:cs typeface="Arial" panose="020B0604020202020204" pitchFamily="34" charset="0"/>
                  </a:rPr>
                  <a:t> </a:t>
                </a:r>
                <a14:m>
                  <m:oMath xmlns:m="http://schemas.openxmlformats.org/officeDocument/2006/math">
                    <m:f>
                      <m:fPr>
                        <m:ctrlPr>
                          <a:rPr lang="en-GB" sz="2400" i="1">
                            <a:latin typeface="Cambria Math" panose="02040503050406030204" pitchFamily="18" charset="0"/>
                            <a:cs typeface="Arial" panose="020B0604020202020204" pitchFamily="34" charset="0"/>
                          </a:rPr>
                        </m:ctrlPr>
                      </m:fPr>
                      <m:num>
                        <m:r>
                          <m:rPr>
                            <m:sty m:val="p"/>
                          </m:rPr>
                          <a:rPr lang="en-GB" sz="2400">
                            <a:latin typeface="Cambria Math" panose="02040503050406030204" pitchFamily="18" charset="0"/>
                            <a:cs typeface="Arial" panose="020B0604020202020204" pitchFamily="34" charset="0"/>
                          </a:rPr>
                          <m:t>d</m:t>
                        </m:r>
                        <m:r>
                          <a:rPr lang="en-GB" sz="2400" i="1">
                            <a:latin typeface="Cambria Math" panose="02040503050406030204" pitchFamily="18" charset="0"/>
                            <a:cs typeface="Arial" panose="020B0604020202020204" pitchFamily="34" charset="0"/>
                          </a:rPr>
                          <m:t>𝑖</m:t>
                        </m:r>
                      </m:num>
                      <m:den>
                        <m:r>
                          <a:rPr lang="en-GB" sz="2400" i="1">
                            <a:latin typeface="Cambria Math" panose="02040503050406030204" pitchFamily="18" charset="0"/>
                            <a:cs typeface="Arial" panose="020B0604020202020204" pitchFamily="34" charset="0"/>
                          </a:rPr>
                          <m:t>𝑑𝑡</m:t>
                        </m:r>
                      </m:den>
                    </m:f>
                  </m:oMath>
                </a14:m>
                <a:r>
                  <a:rPr lang="en-GB" sz="2400" dirty="0">
                    <a:latin typeface="Arial" panose="020B0604020202020204" pitchFamily="34" charset="0"/>
                    <a:cs typeface="Arial" panose="020B0604020202020204" pitchFamily="34" charset="0"/>
                  </a:rPr>
                  <a:t>, a particular device will have rated values of </a:t>
                </a:r>
                <a14:m>
                  <m:oMath xmlns:m="http://schemas.openxmlformats.org/officeDocument/2006/math">
                    <m:sSub>
                      <m:sSubPr>
                        <m:ctrlPr>
                          <a:rPr lang="en-GB" sz="2400" i="1">
                            <a:latin typeface="Cambria Math" panose="02040503050406030204" pitchFamily="18" charset="0"/>
                            <a:cs typeface="Arial" panose="020B0604020202020204" pitchFamily="34" charset="0"/>
                          </a:rPr>
                        </m:ctrlPr>
                      </m:sSubPr>
                      <m:e>
                        <m:r>
                          <a:rPr lang="en-GB" sz="2400" i="1">
                            <a:latin typeface="Cambria Math" panose="02040503050406030204" pitchFamily="18" charset="0"/>
                            <a:cs typeface="Arial" panose="020B0604020202020204" pitchFamily="34" charset="0"/>
                          </a:rPr>
                          <m:t>𝑄</m:t>
                        </m:r>
                      </m:e>
                      <m:sub>
                        <m:r>
                          <a:rPr lang="en-GB" sz="2400" i="1">
                            <a:latin typeface="Cambria Math" panose="02040503050406030204" pitchFamily="18" charset="0"/>
                            <a:cs typeface="Arial" panose="020B0604020202020204" pitchFamily="34" charset="0"/>
                          </a:rPr>
                          <m:t>𝑟𝑟</m:t>
                        </m:r>
                      </m:sub>
                    </m:sSub>
                  </m:oMath>
                </a14:m>
                <a:r>
                  <a:rPr lang="en-GB" sz="2400" dirty="0">
                    <a:latin typeface="Arial" panose="020B0604020202020204" pitchFamily="34" charset="0"/>
                    <a:cs typeface="Arial" panose="020B0604020202020204" pitchFamily="34" charset="0"/>
                  </a:rPr>
                  <a:t> (the reverse recovery charge) associated with a reverse recovery time </a:t>
                </a:r>
                <a14:m>
                  <m:oMath xmlns:m="http://schemas.openxmlformats.org/officeDocument/2006/math">
                    <m:sSub>
                      <m:sSubPr>
                        <m:ctrlPr>
                          <a:rPr lang="en-GB" sz="2400" i="1">
                            <a:latin typeface="Cambria Math" panose="02040503050406030204" pitchFamily="18" charset="0"/>
                            <a:cs typeface="Arial" panose="020B0604020202020204" pitchFamily="34" charset="0"/>
                          </a:rPr>
                        </m:ctrlPr>
                      </m:sSubPr>
                      <m:e>
                        <m:r>
                          <a:rPr lang="en-GB" sz="2400" b="0" i="1" smtClean="0">
                            <a:latin typeface="Cambria Math" panose="02040503050406030204" pitchFamily="18" charset="0"/>
                            <a:cs typeface="Arial" panose="020B0604020202020204" pitchFamily="34" charset="0"/>
                          </a:rPr>
                          <m:t>𝑡</m:t>
                        </m:r>
                      </m:e>
                      <m:sub>
                        <m:r>
                          <a:rPr lang="en-GB" sz="2400" i="1">
                            <a:latin typeface="Cambria Math" panose="02040503050406030204" pitchFamily="18" charset="0"/>
                            <a:cs typeface="Arial" panose="020B0604020202020204" pitchFamily="34" charset="0"/>
                          </a:rPr>
                          <m:t>𝑟𝑟</m:t>
                        </m:r>
                      </m:sub>
                    </m:sSub>
                  </m:oMath>
                </a14:m>
                <a:r>
                  <a:rPr lang="en-GB" sz="2400" dirty="0">
                    <a:latin typeface="Arial" panose="020B0604020202020204" pitchFamily="34" charset="0"/>
                    <a:cs typeface="Arial" panose="020B0604020202020204" pitchFamily="34" charset="0"/>
                  </a:rPr>
                  <a:t> and a reverse recovery current.</a:t>
                </a: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3865289"/>
              </a:xfrm>
              <a:prstGeom prst="rect">
                <a:avLst/>
              </a:prstGeom>
              <a:blipFill>
                <a:blip r:embed="rId3"/>
                <a:stretch>
                  <a:fillRect l="-863" b="-2839"/>
                </a:stretch>
              </a:blipFill>
            </p:spPr>
            <p:txBody>
              <a:bodyPr/>
              <a:lstStyle/>
              <a:p>
                <a:r>
                  <a:rPr lang="en-ZA">
                    <a:noFill/>
                  </a:rPr>
                  <a:t> </a:t>
                </a:r>
              </a:p>
            </p:txBody>
          </p:sp>
        </mc:Fallback>
      </mc:AlternateContent>
    </p:spTree>
    <p:extLst>
      <p:ext uri="{BB962C8B-B14F-4D97-AF65-F5344CB8AC3E}">
        <p14:creationId xmlns:p14="http://schemas.microsoft.com/office/powerpoint/2010/main" val="24122041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Thyristor devices and </a:t>
            </a:r>
            <a:r>
              <a:rPr lang="en-GB" sz="2400" b="1" dirty="0" err="1">
                <a:latin typeface="Arial" panose="020B0604020202020204" pitchFamily="34" charset="0"/>
                <a:cs typeface="Arial" panose="020B0604020202020204" pitchFamily="34" charset="0"/>
              </a:rPr>
              <a:t>scr</a:t>
            </a:r>
            <a:r>
              <a:rPr lang="en-GB" sz="2400" b="1" dirty="0">
                <a:latin typeface="Arial" panose="020B0604020202020204" pitchFamily="34" charset="0"/>
                <a:cs typeface="Arial" panose="020B0604020202020204" pitchFamily="34" charset="0"/>
              </a:rPr>
              <a:t> speed control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LOSSES AND CHARACTERISTICS OF SCR DEVICES</a:t>
            </a:r>
          </a:p>
          <a:p>
            <a:pPr>
              <a:lnSpc>
                <a:spcPct val="150000"/>
              </a:lnSpc>
            </a:pPr>
            <a:r>
              <a:rPr lang="en-GB" sz="2400" dirty="0">
                <a:latin typeface="Arial" panose="020B0604020202020204" pitchFamily="34" charset="0"/>
                <a:cs typeface="Arial" panose="020B0604020202020204" pitchFamily="34" charset="0"/>
              </a:rPr>
              <a:t>The sources of loss in power semiconductor devices include: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loss during forward conduction which is a function of the forward </a:t>
            </a:r>
            <a:r>
              <a:rPr lang="en-GB" sz="2400" dirty="0" err="1">
                <a:latin typeface="Arial" panose="020B0604020202020204" pitchFamily="34" charset="0"/>
                <a:cs typeface="Arial" panose="020B0604020202020204" pitchFamily="34" charset="0"/>
              </a:rPr>
              <a:t>voltdrop</a:t>
            </a:r>
            <a:r>
              <a:rPr lang="en-GB" sz="2400" dirty="0">
                <a:latin typeface="Arial" panose="020B0604020202020204" pitchFamily="34" charset="0"/>
                <a:cs typeface="Arial" panose="020B0604020202020204" pitchFamily="34" charset="0"/>
              </a:rPr>
              <a:t> and conduction current. </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loss associated with the leakage of current during the blocking state.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loss occurring in the gate circuit from energy input from the gating signal in practice, with pulse firing these losses are negligible.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switching loss.</a:t>
            </a:r>
          </a:p>
        </p:txBody>
      </p:sp>
    </p:spTree>
    <p:extLst>
      <p:ext uri="{BB962C8B-B14F-4D97-AF65-F5344CB8AC3E}">
        <p14:creationId xmlns:p14="http://schemas.microsoft.com/office/powerpoint/2010/main" val="2994225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Transients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RESOLUTION</a:t>
            </a:r>
          </a:p>
          <a:p>
            <a:pPr>
              <a:lnSpc>
                <a:spcPct val="150000"/>
              </a:lnSpc>
            </a:pPr>
            <a:r>
              <a:rPr lang="en-GB" sz="2400" dirty="0">
                <a:latin typeface="Arial" panose="020B0604020202020204" pitchFamily="34" charset="0"/>
                <a:cs typeface="Arial" panose="020B0604020202020204" pitchFamily="34" charset="0"/>
              </a:rPr>
              <a:t>If there are no losses in the flow of energy in an capacitor and inductor, then a point will be reached at which this build-up and collapse of the magnetic field around the inductor will take place at a fixed rate known as the resonant frequency.</a:t>
            </a:r>
          </a:p>
        </p:txBody>
      </p:sp>
    </p:spTree>
    <p:extLst>
      <p:ext uri="{BB962C8B-B14F-4D97-AF65-F5344CB8AC3E}">
        <p14:creationId xmlns:p14="http://schemas.microsoft.com/office/powerpoint/2010/main" val="36898022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Thyristor devices and </a:t>
            </a:r>
            <a:r>
              <a:rPr lang="en-GB" sz="2400" b="1" dirty="0" err="1">
                <a:latin typeface="Arial" panose="020B0604020202020204" pitchFamily="34" charset="0"/>
                <a:cs typeface="Arial" panose="020B0604020202020204" pitchFamily="34" charset="0"/>
              </a:rPr>
              <a:t>scr</a:t>
            </a:r>
            <a:r>
              <a:rPr lang="en-GB" sz="2400" b="1" dirty="0">
                <a:latin typeface="Arial" panose="020B0604020202020204" pitchFamily="34" charset="0"/>
                <a:cs typeface="Arial" panose="020B0604020202020204" pitchFamily="34" charset="0"/>
              </a:rPr>
              <a:t> speed control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DC LINE COMMUTATION</a:t>
            </a:r>
          </a:p>
          <a:p>
            <a:pPr>
              <a:lnSpc>
                <a:spcPct val="150000"/>
              </a:lnSpc>
            </a:pPr>
            <a:r>
              <a:rPr lang="en-GB" sz="2400" dirty="0">
                <a:latin typeface="Arial" panose="020B0604020202020204" pitchFamily="34" charset="0"/>
                <a:cs typeface="Arial" panose="020B0604020202020204" pitchFamily="34" charset="0"/>
              </a:rPr>
              <a:t>Many applications of thyristors are to be found where the supply is a DC source. In order to turn off the SCR in the case of a DC supply, means must be employed whereby the current in the device is reduced to zero (or at least below the threshold value for a significant period of time) and a reverse voltage applied for sufficient time to enable the recovery of the device blocking state.</a:t>
            </a:r>
          </a:p>
        </p:txBody>
      </p:sp>
    </p:spTree>
    <p:extLst>
      <p:ext uri="{BB962C8B-B14F-4D97-AF65-F5344CB8AC3E}">
        <p14:creationId xmlns:p14="http://schemas.microsoft.com/office/powerpoint/2010/main" val="23763618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Thyristor devices and </a:t>
            </a:r>
            <a:r>
              <a:rPr lang="en-GB" sz="2400" b="1" dirty="0" err="1">
                <a:latin typeface="Arial" panose="020B0604020202020204" pitchFamily="34" charset="0"/>
                <a:cs typeface="Arial" panose="020B0604020202020204" pitchFamily="34" charset="0"/>
              </a:rPr>
              <a:t>scr</a:t>
            </a:r>
            <a:r>
              <a:rPr lang="en-GB" sz="2400" b="1" dirty="0">
                <a:latin typeface="Arial" panose="020B0604020202020204" pitchFamily="34" charset="0"/>
                <a:cs typeface="Arial" panose="020B0604020202020204" pitchFamily="34" charset="0"/>
              </a:rPr>
              <a:t> speed control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PARALLEL CAPACITANCE COMMUTATION</a:t>
            </a:r>
          </a:p>
          <a:p>
            <a:pPr>
              <a:lnSpc>
                <a:spcPct val="150000"/>
              </a:lnSpc>
            </a:pPr>
            <a:r>
              <a:rPr lang="en-GB" sz="2400" dirty="0">
                <a:latin typeface="Arial" panose="020B0604020202020204" pitchFamily="34" charset="0"/>
                <a:cs typeface="Arial" panose="020B0604020202020204" pitchFamily="34" charset="0"/>
              </a:rPr>
              <a:t>When the thyristor shown below  is switched on the current will equal V/R. To turn off the thyristor, a capacitor charged as shown can be switched across  the thyristor by closing switch:</a:t>
            </a:r>
          </a:p>
        </p:txBody>
      </p:sp>
      <p:pic>
        <p:nvPicPr>
          <p:cNvPr id="2" name="Picture 1">
            <a:extLst>
              <a:ext uri="{FF2B5EF4-FFF2-40B4-BE49-F238E27FC236}">
                <a16:creationId xmlns:a16="http://schemas.microsoft.com/office/drawing/2014/main" id="{29D72D8C-74E8-4630-8B95-8CDCE8E66FA6}"/>
              </a:ext>
            </a:extLst>
          </p:cNvPr>
          <p:cNvPicPr>
            <a:picLocks noChangeAspect="1"/>
          </p:cNvPicPr>
          <p:nvPr/>
        </p:nvPicPr>
        <p:blipFill>
          <a:blip r:embed="rId3"/>
          <a:stretch>
            <a:fillRect/>
          </a:stretch>
        </p:blipFill>
        <p:spPr>
          <a:xfrm>
            <a:off x="4200525" y="4042619"/>
            <a:ext cx="3790950" cy="1895475"/>
          </a:xfrm>
          <a:prstGeom prst="rect">
            <a:avLst/>
          </a:prstGeom>
        </p:spPr>
      </p:pic>
    </p:spTree>
    <p:extLst>
      <p:ext uri="{BB962C8B-B14F-4D97-AF65-F5344CB8AC3E}">
        <p14:creationId xmlns:p14="http://schemas.microsoft.com/office/powerpoint/2010/main" val="12008965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Thyristor devices and </a:t>
            </a:r>
            <a:r>
              <a:rPr lang="en-GB" sz="2400" b="1" dirty="0" err="1">
                <a:latin typeface="Arial" panose="020B0604020202020204" pitchFamily="34" charset="0"/>
                <a:cs typeface="Arial" panose="020B0604020202020204" pitchFamily="34" charset="0"/>
              </a:rPr>
              <a:t>scr</a:t>
            </a:r>
            <a:r>
              <a:rPr lang="en-GB" sz="2400" b="1" dirty="0">
                <a:latin typeface="Arial" panose="020B0604020202020204" pitchFamily="34" charset="0"/>
                <a:cs typeface="Arial" panose="020B0604020202020204" pitchFamily="34" charset="0"/>
              </a:rPr>
              <a:t> speed control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RESONANT COMMUTATION</a:t>
            </a:r>
          </a:p>
          <a:p>
            <a:pPr>
              <a:lnSpc>
                <a:spcPct val="150000"/>
              </a:lnSpc>
            </a:pPr>
            <a:r>
              <a:rPr lang="en-GB" sz="2400" dirty="0">
                <a:latin typeface="Arial" panose="020B0604020202020204" pitchFamily="34" charset="0"/>
                <a:cs typeface="Arial" panose="020B0604020202020204" pitchFamily="34" charset="0"/>
              </a:rPr>
              <a:t>The self-oscillating property of a capacitor-inductor combination can be utilised to turn off the load thyristor at a given time after turn-on without the need for a second or auxiliary thyristor. The </a:t>
            </a:r>
            <a:r>
              <a:rPr lang="en-GB" sz="2400" b="1" dirty="0">
                <a:latin typeface="Arial" panose="020B0604020202020204" pitchFamily="34" charset="0"/>
                <a:cs typeface="Arial" panose="020B0604020202020204" pitchFamily="34" charset="0"/>
              </a:rPr>
              <a:t>series resonant </a:t>
            </a:r>
            <a:r>
              <a:rPr lang="en-GB" sz="2400" dirty="0">
                <a:latin typeface="Arial" panose="020B0604020202020204" pitchFamily="34" charset="0"/>
                <a:cs typeface="Arial" panose="020B0604020202020204" pitchFamily="34" charset="0"/>
              </a:rPr>
              <a:t>circuit must be under damped for the thyristor current to attempt to reverse and turn-off to take place. In the </a:t>
            </a:r>
            <a:r>
              <a:rPr lang="en-GB" sz="2400" b="1" dirty="0">
                <a:latin typeface="Arial" panose="020B0604020202020204" pitchFamily="34" charset="0"/>
                <a:cs typeface="Arial" panose="020B0604020202020204" pitchFamily="34" charset="0"/>
              </a:rPr>
              <a:t>parallel resonance </a:t>
            </a:r>
            <a:r>
              <a:rPr lang="en-GB" sz="2400" dirty="0">
                <a:latin typeface="Arial" panose="020B0604020202020204" pitchFamily="34" charset="0"/>
                <a:cs typeface="Arial" panose="020B0604020202020204" pitchFamily="34" charset="0"/>
              </a:rPr>
              <a:t>circuit, the capacitor is charged to the level of the battery voltage when connected.</a:t>
            </a:r>
          </a:p>
        </p:txBody>
      </p:sp>
    </p:spTree>
    <p:extLst>
      <p:ext uri="{BB962C8B-B14F-4D97-AF65-F5344CB8AC3E}">
        <p14:creationId xmlns:p14="http://schemas.microsoft.com/office/powerpoint/2010/main" val="1713047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Thyristor devices and </a:t>
            </a:r>
            <a:r>
              <a:rPr lang="en-GB" sz="2400" b="1" dirty="0" err="1">
                <a:latin typeface="Arial" panose="020B0604020202020204" pitchFamily="34" charset="0"/>
                <a:cs typeface="Arial" panose="020B0604020202020204" pitchFamily="34" charset="0"/>
              </a:rPr>
              <a:t>scr</a:t>
            </a:r>
            <a:r>
              <a:rPr lang="en-GB" sz="2400" b="1" dirty="0">
                <a:latin typeface="Arial" panose="020B0604020202020204" pitchFamily="34" charset="0"/>
                <a:cs typeface="Arial" panose="020B0604020202020204" pitchFamily="34" charset="0"/>
              </a:rPr>
              <a:t> speed control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RECTIFIER CIRCUITS AND DEVICES</a:t>
            </a:r>
          </a:p>
          <a:p>
            <a:pPr>
              <a:lnSpc>
                <a:spcPct val="150000"/>
              </a:lnSpc>
            </a:pPr>
            <a:r>
              <a:rPr lang="en-GB" sz="2400" dirty="0">
                <a:latin typeface="Arial" panose="020B0604020202020204" pitchFamily="34" charset="0"/>
                <a:cs typeface="Arial" panose="020B0604020202020204" pitchFamily="34" charset="0"/>
              </a:rPr>
              <a:t>A rectifier circuit is one which links an AC supply to a DC load, that is, it converts an alternating voltage supply to a direct voltage. The direct voltage so obtained is not normally at 100% level, as from a battery source but contains an alternating ripple component superimposed on the mean (DC) level.</a:t>
            </a:r>
          </a:p>
        </p:txBody>
      </p:sp>
    </p:spTree>
    <p:extLst>
      <p:ext uri="{BB962C8B-B14F-4D97-AF65-F5344CB8AC3E}">
        <p14:creationId xmlns:p14="http://schemas.microsoft.com/office/powerpoint/2010/main" val="15868801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Thyristor devices and </a:t>
            </a:r>
            <a:r>
              <a:rPr lang="en-GB" sz="2400" b="1" dirty="0" err="1">
                <a:latin typeface="Arial" panose="020B0604020202020204" pitchFamily="34" charset="0"/>
                <a:cs typeface="Arial" panose="020B0604020202020204" pitchFamily="34" charset="0"/>
              </a:rPr>
              <a:t>scr</a:t>
            </a:r>
            <a:r>
              <a:rPr lang="en-GB" sz="2400" b="1" dirty="0">
                <a:latin typeface="Arial" panose="020B0604020202020204" pitchFamily="34" charset="0"/>
                <a:cs typeface="Arial" panose="020B0604020202020204" pitchFamily="34" charset="0"/>
              </a:rPr>
              <a:t> speed control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ADVANTAGES OF DC MOTOR SPEED CONTROL</a:t>
            </a:r>
          </a:p>
          <a:p>
            <a:pPr>
              <a:lnSpc>
                <a:spcPct val="150000"/>
              </a:lnSpc>
            </a:pPr>
            <a:r>
              <a:rPr lang="en-GB" sz="2400" dirty="0">
                <a:latin typeface="Arial" panose="020B0604020202020204" pitchFamily="34" charset="0"/>
                <a:cs typeface="Arial" panose="020B0604020202020204" pitchFamily="34" charset="0"/>
              </a:rPr>
              <a:t>The main advantages of using DC motors are: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 wide range of speed control is possible.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Can operate under constant or variable torque conditions.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Rapid acceleration, deceleration and reversing.</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Open- or closed-loop operation.</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Operate under regenerative conditions,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Range from fractional kW to 7500 kW.</a:t>
            </a:r>
          </a:p>
        </p:txBody>
      </p:sp>
    </p:spTree>
    <p:extLst>
      <p:ext uri="{BB962C8B-B14F-4D97-AF65-F5344CB8AC3E}">
        <p14:creationId xmlns:p14="http://schemas.microsoft.com/office/powerpoint/2010/main" val="41269395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Thyristor devices and </a:t>
            </a:r>
            <a:r>
              <a:rPr lang="en-GB" sz="2400" b="1" dirty="0" err="1">
                <a:latin typeface="Arial" panose="020B0604020202020204" pitchFamily="34" charset="0"/>
                <a:cs typeface="Arial" panose="020B0604020202020204" pitchFamily="34" charset="0"/>
              </a:rPr>
              <a:t>scr</a:t>
            </a:r>
            <a:r>
              <a:rPr lang="en-GB" sz="2400" b="1" dirty="0">
                <a:latin typeface="Arial" panose="020B0604020202020204" pitchFamily="34" charset="0"/>
                <a:cs typeface="Arial" panose="020B0604020202020204" pitchFamily="34" charset="0"/>
              </a:rPr>
              <a:t> speed control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COMMUTATING DIODE</a:t>
            </a:r>
          </a:p>
          <a:p>
            <a:pPr>
              <a:lnSpc>
                <a:spcPct val="150000"/>
              </a:lnSpc>
            </a:pPr>
            <a:r>
              <a:rPr lang="en-GB" sz="2400" dirty="0">
                <a:latin typeface="Arial" panose="020B0604020202020204" pitchFamily="34" charset="0"/>
                <a:cs typeface="Arial" panose="020B0604020202020204" pitchFamily="34" charset="0"/>
              </a:rPr>
              <a:t>Many circuits, particularly those which are half- or uncontrolled, include a diode across the load as illustrated below. </a:t>
            </a:r>
          </a:p>
        </p:txBody>
      </p:sp>
      <p:pic>
        <p:nvPicPr>
          <p:cNvPr id="2" name="Picture 1">
            <a:extLst>
              <a:ext uri="{FF2B5EF4-FFF2-40B4-BE49-F238E27FC236}">
                <a16:creationId xmlns:a16="http://schemas.microsoft.com/office/drawing/2014/main" id="{C95815F1-9232-4D20-BD7F-993B3CBC9FE7}"/>
              </a:ext>
            </a:extLst>
          </p:cNvPr>
          <p:cNvPicPr>
            <a:picLocks noChangeAspect="1"/>
          </p:cNvPicPr>
          <p:nvPr/>
        </p:nvPicPr>
        <p:blipFill>
          <a:blip r:embed="rId3"/>
          <a:stretch>
            <a:fillRect/>
          </a:stretch>
        </p:blipFill>
        <p:spPr>
          <a:xfrm>
            <a:off x="3059752" y="3615384"/>
            <a:ext cx="6035040" cy="2147888"/>
          </a:xfrm>
          <a:prstGeom prst="rect">
            <a:avLst/>
          </a:prstGeom>
        </p:spPr>
      </p:pic>
    </p:spTree>
    <p:extLst>
      <p:ext uri="{BB962C8B-B14F-4D97-AF65-F5344CB8AC3E}">
        <p14:creationId xmlns:p14="http://schemas.microsoft.com/office/powerpoint/2010/main" val="33712724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Thyristor devices and </a:t>
            </a:r>
            <a:r>
              <a:rPr lang="en-GB" sz="2400" b="1" dirty="0" err="1">
                <a:latin typeface="Arial" panose="020B0604020202020204" pitchFamily="34" charset="0"/>
                <a:cs typeface="Arial" panose="020B0604020202020204" pitchFamily="34" charset="0"/>
              </a:rPr>
              <a:t>scr</a:t>
            </a:r>
            <a:r>
              <a:rPr lang="en-GB" sz="2400" b="1" dirty="0">
                <a:latin typeface="Arial" panose="020B0604020202020204" pitchFamily="34" charset="0"/>
                <a:cs typeface="Arial" panose="020B0604020202020204" pitchFamily="34" charset="0"/>
              </a:rPr>
              <a:t> speed control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7" y="1802775"/>
            <a:ext cx="5895290"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SINGLE PHASE HALF-WAVE CIRCUITS</a:t>
            </a:r>
          </a:p>
          <a:p>
            <a:pPr>
              <a:lnSpc>
                <a:spcPct val="150000"/>
              </a:lnSpc>
            </a:pPr>
            <a:r>
              <a:rPr lang="en-GB" sz="2400" dirty="0">
                <a:latin typeface="Arial" panose="020B0604020202020204" pitchFamily="34" charset="0"/>
                <a:cs typeface="Arial" panose="020B0604020202020204" pitchFamily="34" charset="0"/>
              </a:rPr>
              <a:t>The </a:t>
            </a:r>
            <a:r>
              <a:rPr lang="en-GB" sz="2400" b="1" dirty="0">
                <a:latin typeface="Arial" panose="020B0604020202020204" pitchFamily="34" charset="0"/>
                <a:cs typeface="Arial" panose="020B0604020202020204" pitchFamily="34" charset="0"/>
              </a:rPr>
              <a:t>uncontrolled half-wave rectifier circuit</a:t>
            </a:r>
            <a:r>
              <a:rPr lang="en-GB" sz="2400" dirty="0">
                <a:latin typeface="Arial" panose="020B0604020202020204" pitchFamily="34" charset="0"/>
                <a:cs typeface="Arial" panose="020B0604020202020204" pitchFamily="34" charset="0"/>
              </a:rPr>
              <a:t> illustrated below is referred to as such since it possess no thyristor rectifier devices.</a:t>
            </a:r>
          </a:p>
        </p:txBody>
      </p:sp>
      <p:pic>
        <p:nvPicPr>
          <p:cNvPr id="2" name="Picture 1">
            <a:extLst>
              <a:ext uri="{FF2B5EF4-FFF2-40B4-BE49-F238E27FC236}">
                <a16:creationId xmlns:a16="http://schemas.microsoft.com/office/drawing/2014/main" id="{60E15575-7A90-472C-BE30-2801CFA2F220}"/>
              </a:ext>
            </a:extLst>
          </p:cNvPr>
          <p:cNvPicPr>
            <a:picLocks noChangeAspect="1"/>
          </p:cNvPicPr>
          <p:nvPr/>
        </p:nvPicPr>
        <p:blipFill>
          <a:blip r:embed="rId3"/>
          <a:stretch>
            <a:fillRect/>
          </a:stretch>
        </p:blipFill>
        <p:spPr>
          <a:xfrm>
            <a:off x="1259541" y="4489609"/>
            <a:ext cx="3948545" cy="1376795"/>
          </a:xfrm>
          <a:prstGeom prst="rect">
            <a:avLst/>
          </a:prstGeom>
        </p:spPr>
      </p:pic>
      <p:sp>
        <p:nvSpPr>
          <p:cNvPr id="3" name="Rectangle 2">
            <a:extLst>
              <a:ext uri="{FF2B5EF4-FFF2-40B4-BE49-F238E27FC236}">
                <a16:creationId xmlns:a16="http://schemas.microsoft.com/office/drawing/2014/main" id="{8C44A5B4-15AE-459F-B7EB-02B8C794C00B}"/>
              </a:ext>
            </a:extLst>
          </p:cNvPr>
          <p:cNvSpPr/>
          <p:nvPr/>
        </p:nvSpPr>
        <p:spPr>
          <a:xfrm>
            <a:off x="7131548" y="2079774"/>
            <a:ext cx="4064000" cy="2239844"/>
          </a:xfrm>
          <a:prstGeom prst="rect">
            <a:avLst/>
          </a:prstGeom>
        </p:spPr>
        <p:txBody>
          <a:bodyPr wrap="square">
            <a:spAutoFit/>
          </a:bodyPr>
          <a:lstStyle/>
          <a:p>
            <a:pPr>
              <a:lnSpc>
                <a:spcPct val="150000"/>
              </a:lnSpc>
            </a:pPr>
            <a:r>
              <a:rPr lang="en-GB" sz="2400" dirty="0">
                <a:latin typeface="Arial" panose="020B0604020202020204" pitchFamily="34" charset="0"/>
                <a:cs typeface="Arial" panose="020B0604020202020204" pitchFamily="34" charset="0"/>
              </a:rPr>
              <a:t>The </a:t>
            </a:r>
            <a:r>
              <a:rPr lang="en-GB" sz="2400" b="1" dirty="0">
                <a:latin typeface="Arial" panose="020B0604020202020204" pitchFamily="34" charset="0"/>
                <a:cs typeface="Arial" panose="020B0604020202020204" pitchFamily="34" charset="0"/>
              </a:rPr>
              <a:t>single-phase half-wave circuit </a:t>
            </a:r>
            <a:r>
              <a:rPr lang="en-GB" sz="2400" dirty="0">
                <a:latin typeface="Arial" panose="020B0604020202020204" pitchFamily="34" charset="0"/>
                <a:cs typeface="Arial" panose="020B0604020202020204" pitchFamily="34" charset="0"/>
              </a:rPr>
              <a:t>can be controlled by the use of a thyristor as illustrated below.</a:t>
            </a:r>
          </a:p>
        </p:txBody>
      </p:sp>
      <p:pic>
        <p:nvPicPr>
          <p:cNvPr id="4" name="Picture 3">
            <a:extLst>
              <a:ext uri="{FF2B5EF4-FFF2-40B4-BE49-F238E27FC236}">
                <a16:creationId xmlns:a16="http://schemas.microsoft.com/office/drawing/2014/main" id="{5278BEC4-AABA-4602-A6E3-04031F792127}"/>
              </a:ext>
            </a:extLst>
          </p:cNvPr>
          <p:cNvPicPr>
            <a:picLocks noChangeAspect="1"/>
          </p:cNvPicPr>
          <p:nvPr/>
        </p:nvPicPr>
        <p:blipFill>
          <a:blip r:embed="rId4"/>
          <a:stretch>
            <a:fillRect/>
          </a:stretch>
        </p:blipFill>
        <p:spPr>
          <a:xfrm>
            <a:off x="7023598" y="4477999"/>
            <a:ext cx="4171950" cy="1447800"/>
          </a:xfrm>
          <a:prstGeom prst="rect">
            <a:avLst/>
          </a:prstGeom>
        </p:spPr>
      </p:pic>
    </p:spTree>
    <p:extLst>
      <p:ext uri="{BB962C8B-B14F-4D97-AF65-F5344CB8AC3E}">
        <p14:creationId xmlns:p14="http://schemas.microsoft.com/office/powerpoint/2010/main" val="30545414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Thyristor devices and </a:t>
            </a:r>
            <a:r>
              <a:rPr lang="en-GB" sz="2400" b="1" dirty="0" err="1">
                <a:latin typeface="Arial" panose="020B0604020202020204" pitchFamily="34" charset="0"/>
                <a:cs typeface="Arial" panose="020B0604020202020204" pitchFamily="34" charset="0"/>
              </a:rPr>
              <a:t>scr</a:t>
            </a:r>
            <a:r>
              <a:rPr lang="en-GB" sz="2400" b="1" dirty="0">
                <a:latin typeface="Arial" panose="020B0604020202020204" pitchFamily="34" charset="0"/>
                <a:cs typeface="Arial" panose="020B0604020202020204" pitchFamily="34" charset="0"/>
              </a:rPr>
              <a:t> speed control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7" y="1802775"/>
            <a:ext cx="4997824"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BRIDGE RECTIFIER CIRCUITS</a:t>
            </a:r>
          </a:p>
          <a:p>
            <a:pPr>
              <a:lnSpc>
                <a:spcPct val="150000"/>
              </a:lnSpc>
            </a:pPr>
            <a:r>
              <a:rPr lang="en-GB" sz="2400" dirty="0">
                <a:latin typeface="Arial" panose="020B0604020202020204" pitchFamily="34" charset="0"/>
                <a:cs typeface="Arial" panose="020B0604020202020204" pitchFamily="34" charset="0"/>
              </a:rPr>
              <a:t>A </a:t>
            </a:r>
            <a:r>
              <a:rPr lang="en-GB" sz="2400" b="1" dirty="0">
                <a:latin typeface="Arial" panose="020B0604020202020204" pitchFamily="34" charset="0"/>
                <a:cs typeface="Arial" panose="020B0604020202020204" pitchFamily="34" charset="0"/>
              </a:rPr>
              <a:t>single-phase bridge circuit connection </a:t>
            </a:r>
            <a:r>
              <a:rPr lang="en-GB" sz="2400" dirty="0">
                <a:latin typeface="Arial" panose="020B0604020202020204" pitchFamily="34" charset="0"/>
                <a:cs typeface="Arial" panose="020B0604020202020204" pitchFamily="34" charset="0"/>
              </a:rPr>
              <a:t>is illustrated below in its simplest diagrammatic layout:</a:t>
            </a:r>
          </a:p>
        </p:txBody>
      </p:sp>
      <p:pic>
        <p:nvPicPr>
          <p:cNvPr id="2" name="Picture 1">
            <a:extLst>
              <a:ext uri="{FF2B5EF4-FFF2-40B4-BE49-F238E27FC236}">
                <a16:creationId xmlns:a16="http://schemas.microsoft.com/office/drawing/2014/main" id="{F657D82C-224C-4BF9-827F-1232C4F0AA40}"/>
              </a:ext>
            </a:extLst>
          </p:cNvPr>
          <p:cNvPicPr>
            <a:picLocks noChangeAspect="1"/>
          </p:cNvPicPr>
          <p:nvPr/>
        </p:nvPicPr>
        <p:blipFill>
          <a:blip r:embed="rId3"/>
          <a:stretch>
            <a:fillRect/>
          </a:stretch>
        </p:blipFill>
        <p:spPr>
          <a:xfrm>
            <a:off x="1431238" y="4042619"/>
            <a:ext cx="3799981" cy="1488505"/>
          </a:xfrm>
          <a:prstGeom prst="rect">
            <a:avLst/>
          </a:prstGeom>
        </p:spPr>
      </p:pic>
      <p:sp>
        <p:nvSpPr>
          <p:cNvPr id="3" name="Rectangle 2">
            <a:extLst>
              <a:ext uri="{FF2B5EF4-FFF2-40B4-BE49-F238E27FC236}">
                <a16:creationId xmlns:a16="http://schemas.microsoft.com/office/drawing/2014/main" id="{67C75DCC-6122-43B8-AA62-6A226EEF1278}"/>
              </a:ext>
            </a:extLst>
          </p:cNvPr>
          <p:cNvSpPr/>
          <p:nvPr/>
        </p:nvSpPr>
        <p:spPr>
          <a:xfrm>
            <a:off x="6565154" y="2557270"/>
            <a:ext cx="5147235" cy="1131848"/>
          </a:xfrm>
          <a:prstGeom prst="rect">
            <a:avLst/>
          </a:prstGeom>
        </p:spPr>
        <p:txBody>
          <a:bodyPr wrap="square">
            <a:spAutoFit/>
          </a:bodyPr>
          <a:lstStyle/>
          <a:p>
            <a:pPr>
              <a:lnSpc>
                <a:spcPct val="150000"/>
              </a:lnSpc>
            </a:pPr>
            <a:r>
              <a:rPr lang="en-GB" sz="2400" dirty="0">
                <a:latin typeface="Arial" panose="020B0604020202020204" pitchFamily="34" charset="0"/>
                <a:cs typeface="Arial" panose="020B0604020202020204" pitchFamily="34" charset="0"/>
              </a:rPr>
              <a:t>Th</a:t>
            </a:r>
            <a:r>
              <a:rPr lang="en-GB" sz="2400" b="1" dirty="0">
                <a:latin typeface="Arial" panose="020B0604020202020204" pitchFamily="34" charset="0"/>
                <a:cs typeface="Arial" panose="020B0604020202020204" pitchFamily="34" charset="0"/>
              </a:rPr>
              <a:t>e fully controlled circuit </a:t>
            </a:r>
            <a:r>
              <a:rPr lang="en-GB" sz="2400" dirty="0">
                <a:latin typeface="Arial" panose="020B0604020202020204" pitchFamily="34" charset="0"/>
                <a:cs typeface="Arial" panose="020B0604020202020204" pitchFamily="34" charset="0"/>
              </a:rPr>
              <a:t>has thyristors in place of the diodes:</a:t>
            </a:r>
            <a:endParaRPr lang="en-ZA"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8658E56-E6D8-47A8-B630-E87F5E27AF56}"/>
              </a:ext>
            </a:extLst>
          </p:cNvPr>
          <p:cNvPicPr>
            <a:picLocks noChangeAspect="1"/>
          </p:cNvPicPr>
          <p:nvPr/>
        </p:nvPicPr>
        <p:blipFill>
          <a:blip r:embed="rId4"/>
          <a:stretch>
            <a:fillRect/>
          </a:stretch>
        </p:blipFill>
        <p:spPr>
          <a:xfrm>
            <a:off x="6677834" y="3858271"/>
            <a:ext cx="4632614" cy="1835727"/>
          </a:xfrm>
          <a:prstGeom prst="rect">
            <a:avLst/>
          </a:prstGeom>
        </p:spPr>
      </p:pic>
    </p:spTree>
    <p:extLst>
      <p:ext uri="{BB962C8B-B14F-4D97-AF65-F5344CB8AC3E}">
        <p14:creationId xmlns:p14="http://schemas.microsoft.com/office/powerpoint/2010/main" val="21636691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Thyristor devices and </a:t>
            </a:r>
            <a:r>
              <a:rPr lang="en-GB" sz="2400" b="1" dirty="0" err="1">
                <a:latin typeface="Arial" panose="020B0604020202020204" pitchFamily="34" charset="0"/>
                <a:cs typeface="Arial" panose="020B0604020202020204" pitchFamily="34" charset="0"/>
              </a:rPr>
              <a:t>scr</a:t>
            </a:r>
            <a:r>
              <a:rPr lang="en-GB" sz="2400" b="1" dirty="0">
                <a:latin typeface="Arial" panose="020B0604020202020204" pitchFamily="34" charset="0"/>
                <a:cs typeface="Arial" panose="020B0604020202020204" pitchFamily="34" charset="0"/>
              </a:rPr>
              <a:t> speed control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THREE-PHASE BRIDGE RECTIFIERS</a:t>
            </a:r>
          </a:p>
          <a:p>
            <a:pPr>
              <a:lnSpc>
                <a:spcPct val="150000"/>
              </a:lnSpc>
            </a:pPr>
            <a:r>
              <a:rPr lang="en-GB" sz="2400" dirty="0">
                <a:latin typeface="Arial" panose="020B0604020202020204" pitchFamily="34" charset="0"/>
                <a:cs typeface="Arial" panose="020B0604020202020204" pitchFamily="34" charset="0"/>
              </a:rPr>
              <a:t>The three-phase bridge connection is most readily seen as a full-wave connection. The load is fed via a three-phase half-wave connection, the return current path being via another half-wave connection to one of the three supply lines, no neutral required.</a:t>
            </a:r>
          </a:p>
        </p:txBody>
      </p:sp>
    </p:spTree>
    <p:extLst>
      <p:ext uri="{BB962C8B-B14F-4D97-AF65-F5344CB8AC3E}">
        <p14:creationId xmlns:p14="http://schemas.microsoft.com/office/powerpoint/2010/main" val="38139615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Thyristor devices and </a:t>
            </a:r>
            <a:r>
              <a:rPr lang="en-GB" sz="2400" b="1" dirty="0" err="1">
                <a:latin typeface="Arial" panose="020B0604020202020204" pitchFamily="34" charset="0"/>
                <a:cs typeface="Arial" panose="020B0604020202020204" pitchFamily="34" charset="0"/>
              </a:rPr>
              <a:t>scr</a:t>
            </a:r>
            <a:r>
              <a:rPr lang="en-GB" sz="2400" b="1" dirty="0">
                <a:latin typeface="Arial" panose="020B0604020202020204" pitchFamily="34" charset="0"/>
                <a:cs typeface="Arial" panose="020B0604020202020204" pitchFamily="34" charset="0"/>
              </a:rPr>
              <a:t> speed control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CONVERTERS</a:t>
            </a:r>
          </a:p>
          <a:p>
            <a:pPr>
              <a:lnSpc>
                <a:spcPct val="150000"/>
              </a:lnSpc>
            </a:pPr>
            <a:r>
              <a:rPr lang="en-GB" sz="2400" dirty="0">
                <a:latin typeface="Arial" panose="020B0604020202020204" pitchFamily="34" charset="0"/>
                <a:cs typeface="Arial" panose="020B0604020202020204" pitchFamily="34" charset="0"/>
              </a:rPr>
              <a:t>Frequency conversion techniques can be considered to cover those methods by which it is possible to take a fixed frequency (or DC source) and convert this energy to provide a load with a different or variable frequency supply.</a:t>
            </a:r>
          </a:p>
        </p:txBody>
      </p:sp>
    </p:spTree>
    <p:extLst>
      <p:ext uri="{BB962C8B-B14F-4D97-AF65-F5344CB8AC3E}">
        <p14:creationId xmlns:p14="http://schemas.microsoft.com/office/powerpoint/2010/main" val="1741922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Transients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19471"/>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CURRENT DELAY IN AN RLC CIRCUIT</a:t>
                </a:r>
              </a:p>
              <a:p>
                <a:pPr>
                  <a:lnSpc>
                    <a:spcPct val="150000"/>
                  </a:lnSpc>
                </a:pPr>
                <a:r>
                  <a:rPr lang="en-GB" sz="2400" dirty="0">
                    <a:latin typeface="Arial" panose="020B0604020202020204" pitchFamily="34" charset="0"/>
                    <a:cs typeface="Arial" panose="020B0604020202020204" pitchFamily="34" charset="0"/>
                  </a:rPr>
                  <a:t>The amplitude of each successive oscillation decreases exponentially as governed by the general expression </a:t>
                </a:r>
                <a14:m>
                  <m:oMath xmlns:m="http://schemas.openxmlformats.org/officeDocument/2006/math">
                    <m:sSup>
                      <m:sSupPr>
                        <m:ctrlPr>
                          <a:rPr lang="en-GB" sz="2400" b="0" i="1" dirty="0" smtClean="0">
                            <a:latin typeface="Cambria Math" panose="02040503050406030204" pitchFamily="18" charset="0"/>
                            <a:cs typeface="Arial" panose="020B0604020202020204" pitchFamily="34" charset="0"/>
                          </a:rPr>
                        </m:ctrlPr>
                      </m:sSupPr>
                      <m:e>
                        <m:r>
                          <a:rPr lang="en-GB" sz="2400" b="0" i="1" dirty="0" smtClean="0">
                            <a:latin typeface="Cambria Math" panose="02040503050406030204" pitchFamily="18" charset="0"/>
                            <a:cs typeface="Arial" panose="020B0604020202020204" pitchFamily="34" charset="0"/>
                          </a:rPr>
                          <m:t>𝑒</m:t>
                        </m:r>
                      </m:e>
                      <m:sup>
                        <m:r>
                          <a:rPr lang="en-GB" sz="2400" b="0" i="1" dirty="0" smtClean="0">
                            <a:latin typeface="Cambria Math" panose="02040503050406030204" pitchFamily="18" charset="0"/>
                            <a:cs typeface="Arial" panose="020B0604020202020204" pitchFamily="34" charset="0"/>
                          </a:rPr>
                          <m:t>−</m:t>
                        </m:r>
                        <m:r>
                          <a:rPr lang="en-GB" sz="2400" b="0" i="1" dirty="0" smtClean="0">
                            <a:latin typeface="Cambria Math" panose="02040503050406030204" pitchFamily="18" charset="0"/>
                            <a:cs typeface="Arial" panose="020B0604020202020204" pitchFamily="34" charset="0"/>
                          </a:rPr>
                          <m:t>𝜁</m:t>
                        </m:r>
                        <m:r>
                          <a:rPr lang="en-GB" sz="2400" b="0" i="1" dirty="0" smtClean="0">
                            <a:latin typeface="Cambria Math" panose="02040503050406030204" pitchFamily="18" charset="0"/>
                            <a:cs typeface="Arial" panose="020B0604020202020204" pitchFamily="34" charset="0"/>
                          </a:rPr>
                          <m:t>.</m:t>
                        </m:r>
                        <m:r>
                          <a:rPr lang="en-GB" sz="2400" b="0" i="1" dirty="0" smtClean="0">
                            <a:latin typeface="Cambria Math" panose="02040503050406030204" pitchFamily="18" charset="0"/>
                            <a:cs typeface="Arial" panose="020B0604020202020204" pitchFamily="34" charset="0"/>
                          </a:rPr>
                          <m:t>𝑡</m:t>
                        </m:r>
                      </m:sup>
                    </m:sSup>
                  </m:oMath>
                </a14:m>
                <a:r>
                  <a:rPr lang="en-GB" sz="2400" dirty="0">
                    <a:latin typeface="Arial" panose="020B0604020202020204" pitchFamily="34" charset="0"/>
                    <a:cs typeface="Arial" panose="020B0604020202020204" pitchFamily="34" charset="0"/>
                  </a:rPr>
                  <a:t>. As time (t) increases the amplitude decreases and the rate of oscillation decay is determined by the damping factor, </a:t>
                </a:r>
                <a14:m>
                  <m:oMath xmlns:m="http://schemas.openxmlformats.org/officeDocument/2006/math">
                    <m:r>
                      <a:rPr lang="en-GB" sz="2400" b="0" i="1" smtClean="0">
                        <a:latin typeface="Cambria Math" panose="02040503050406030204" pitchFamily="18" charset="0"/>
                        <a:cs typeface="Arial" panose="020B0604020202020204" pitchFamily="34" charset="0"/>
                      </a:rPr>
                      <m:t>𝜁</m:t>
                    </m:r>
                  </m:oMath>
                </a14:m>
                <a:r>
                  <a:rPr lang="en-GB" sz="2400" dirty="0">
                    <a:latin typeface="Arial" panose="020B0604020202020204" pitchFamily="34" charset="0"/>
                    <a:cs typeface="Arial" panose="020B0604020202020204" pitchFamily="34" charset="0"/>
                  </a:rPr>
                  <a:t>. The decrement is given by the ratios of successive peaks:</a:t>
                </a:r>
              </a:p>
              <a:p>
                <a:pPr>
                  <a:lnSpc>
                    <a:spcPct val="150000"/>
                  </a:lnSpc>
                </a:pPr>
                <a14:m>
                  <m:oMathPara xmlns:m="http://schemas.openxmlformats.org/officeDocument/2006/math">
                    <m:oMathParaPr>
                      <m:jc m:val="centerGroup"/>
                    </m:oMathParaPr>
                    <m:oMath xmlns:m="http://schemas.openxmlformats.org/officeDocument/2006/math">
                      <m:f>
                        <m:fPr>
                          <m:ctrlPr>
                            <a:rPr lang="en-GB" sz="2400" b="0" i="1" smtClean="0">
                              <a:latin typeface="Cambria Math" panose="02040503050406030204" pitchFamily="18" charset="0"/>
                              <a:cs typeface="Arial" panose="020B0604020202020204" pitchFamily="34" charset="0"/>
                            </a:rPr>
                          </m:ctrlPr>
                        </m:fPr>
                        <m:num>
                          <m:r>
                            <a:rPr lang="en-GB" sz="2400" b="0" i="1" smtClean="0">
                              <a:latin typeface="Cambria Math" panose="02040503050406030204" pitchFamily="18" charset="0"/>
                              <a:cs typeface="Arial" panose="020B0604020202020204" pitchFamily="34" charset="0"/>
                            </a:rPr>
                            <m:t>𝐴</m:t>
                          </m:r>
                        </m:num>
                        <m:den>
                          <m:r>
                            <a:rPr lang="en-GB" sz="2400" b="0" i="1" smtClean="0">
                              <a:latin typeface="Cambria Math" panose="02040503050406030204" pitchFamily="18" charset="0"/>
                              <a:cs typeface="Arial" panose="020B0604020202020204" pitchFamily="34" charset="0"/>
                            </a:rPr>
                            <m:t>𝐵</m:t>
                          </m:r>
                        </m:den>
                      </m:f>
                      <m:r>
                        <a:rPr lang="en-GB" sz="2400" b="0" i="1" smtClean="0">
                          <a:latin typeface="Cambria Math" panose="02040503050406030204" pitchFamily="18" charset="0"/>
                          <a:cs typeface="Arial" panose="020B0604020202020204" pitchFamily="34" charset="0"/>
                        </a:rPr>
                        <m:t>=</m:t>
                      </m:r>
                      <m:f>
                        <m:fPr>
                          <m:ctrlPr>
                            <a:rPr lang="en-GB" sz="2400" b="0" i="1" smtClean="0">
                              <a:latin typeface="Cambria Math" panose="02040503050406030204" pitchFamily="18" charset="0"/>
                              <a:cs typeface="Arial" panose="020B0604020202020204" pitchFamily="34" charset="0"/>
                            </a:rPr>
                          </m:ctrlPr>
                        </m:fPr>
                        <m:num>
                          <m:r>
                            <a:rPr lang="en-GB" sz="2400" b="0" i="1" smtClean="0">
                              <a:latin typeface="Cambria Math" panose="02040503050406030204" pitchFamily="18" charset="0"/>
                              <a:cs typeface="Arial" panose="020B0604020202020204" pitchFamily="34" charset="0"/>
                            </a:rPr>
                            <m:t>𝐶</m:t>
                          </m:r>
                        </m:num>
                        <m:den>
                          <m:r>
                            <a:rPr lang="en-GB" sz="2400" b="0" i="1" smtClean="0">
                              <a:latin typeface="Cambria Math" panose="02040503050406030204" pitchFamily="18" charset="0"/>
                              <a:cs typeface="Arial" panose="020B0604020202020204" pitchFamily="34" charset="0"/>
                            </a:rPr>
                            <m:t>𝐷</m:t>
                          </m:r>
                        </m:den>
                      </m:f>
                      <m:r>
                        <a:rPr lang="en-GB" sz="2400" b="0" i="1" smtClean="0">
                          <a:latin typeface="Cambria Math" panose="02040503050406030204" pitchFamily="18" charset="0"/>
                          <a:cs typeface="Arial" panose="020B0604020202020204" pitchFamily="34" charset="0"/>
                        </a:rPr>
                        <m:t>=…</m:t>
                      </m:r>
                    </m:oMath>
                  </m:oMathPara>
                </a14:m>
                <a:endParaRPr lang="en-GB" sz="24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3919471"/>
              </a:xfrm>
              <a:prstGeom prst="rect">
                <a:avLst/>
              </a:prstGeom>
              <a:blipFill>
                <a:blip r:embed="rId3"/>
                <a:stretch>
                  <a:fillRect l="-863" r="-1611"/>
                </a:stretch>
              </a:blipFill>
            </p:spPr>
            <p:txBody>
              <a:bodyPr/>
              <a:lstStyle/>
              <a:p>
                <a:r>
                  <a:rPr lang="en-ZA">
                    <a:noFill/>
                  </a:rPr>
                  <a:t> </a:t>
                </a:r>
              </a:p>
            </p:txBody>
          </p:sp>
        </mc:Fallback>
      </mc:AlternateContent>
    </p:spTree>
    <p:extLst>
      <p:ext uri="{BB962C8B-B14F-4D97-AF65-F5344CB8AC3E}">
        <p14:creationId xmlns:p14="http://schemas.microsoft.com/office/powerpoint/2010/main" val="2944495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Thyristor devices and </a:t>
            </a:r>
            <a:r>
              <a:rPr lang="en-GB" sz="2400" b="1" dirty="0" err="1">
                <a:latin typeface="Arial" panose="020B0604020202020204" pitchFamily="34" charset="0"/>
                <a:cs typeface="Arial" panose="020B0604020202020204" pitchFamily="34" charset="0"/>
              </a:rPr>
              <a:t>scr</a:t>
            </a:r>
            <a:r>
              <a:rPr lang="en-GB" sz="2400" b="1" dirty="0">
                <a:latin typeface="Arial" panose="020B0604020202020204" pitchFamily="34" charset="0"/>
                <a:cs typeface="Arial" panose="020B0604020202020204" pitchFamily="34" charset="0"/>
              </a:rPr>
              <a:t> speed control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CYCLO-CONVERTERS</a:t>
            </a:r>
          </a:p>
          <a:p>
            <a:pPr>
              <a:lnSpc>
                <a:spcPct val="150000"/>
              </a:lnSpc>
            </a:pPr>
            <a:r>
              <a:rPr lang="en-GB" sz="2400" dirty="0">
                <a:latin typeface="Arial" panose="020B0604020202020204" pitchFamily="34" charset="0"/>
                <a:cs typeface="Arial" panose="020B0604020202020204" pitchFamily="34" charset="0"/>
              </a:rPr>
              <a:t>The principle of the </a:t>
            </a:r>
            <a:r>
              <a:rPr lang="en-GB" sz="2400" dirty="0" err="1">
                <a:latin typeface="Arial" panose="020B0604020202020204" pitchFamily="34" charset="0"/>
                <a:cs typeface="Arial" panose="020B0604020202020204" pitchFamily="34" charset="0"/>
              </a:rPr>
              <a:t>cycloconverter</a:t>
            </a:r>
            <a:r>
              <a:rPr lang="en-GB" sz="2400" dirty="0">
                <a:latin typeface="Arial" panose="020B0604020202020204" pitchFamily="34" charset="0"/>
                <a:cs typeface="Arial" panose="020B0604020202020204" pitchFamily="34" charset="0"/>
              </a:rPr>
              <a:t> can be demonstrated by using the simplest possible single phase input to single phase output with a pure resistance as load. Each converter is a bi-phase half-wave connection, the positive group labelled P and the negative group (for reverse current) labelled N.</a:t>
            </a:r>
          </a:p>
        </p:txBody>
      </p:sp>
      <p:pic>
        <p:nvPicPr>
          <p:cNvPr id="2" name="Picture 1">
            <a:extLst>
              <a:ext uri="{FF2B5EF4-FFF2-40B4-BE49-F238E27FC236}">
                <a16:creationId xmlns:a16="http://schemas.microsoft.com/office/drawing/2014/main" id="{97B726A5-1929-4ADC-B645-42397A2FFC1F}"/>
              </a:ext>
            </a:extLst>
          </p:cNvPr>
          <p:cNvPicPr>
            <a:picLocks noChangeAspect="1"/>
          </p:cNvPicPr>
          <p:nvPr/>
        </p:nvPicPr>
        <p:blipFill>
          <a:blip r:embed="rId3"/>
          <a:stretch>
            <a:fillRect/>
          </a:stretch>
        </p:blipFill>
        <p:spPr>
          <a:xfrm>
            <a:off x="4283678" y="4576371"/>
            <a:ext cx="3929445" cy="1737023"/>
          </a:xfrm>
          <a:prstGeom prst="rect">
            <a:avLst/>
          </a:prstGeom>
        </p:spPr>
      </p:pic>
    </p:spTree>
    <p:extLst>
      <p:ext uri="{BB962C8B-B14F-4D97-AF65-F5344CB8AC3E}">
        <p14:creationId xmlns:p14="http://schemas.microsoft.com/office/powerpoint/2010/main" val="2599710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Thyristor devices and </a:t>
            </a:r>
            <a:r>
              <a:rPr lang="en-GB" sz="2400" b="1" dirty="0" err="1">
                <a:latin typeface="Arial" panose="020B0604020202020204" pitchFamily="34" charset="0"/>
                <a:cs typeface="Arial" panose="020B0604020202020204" pitchFamily="34" charset="0"/>
              </a:rPr>
              <a:t>scr</a:t>
            </a:r>
            <a:r>
              <a:rPr lang="en-GB" sz="2400" b="1" dirty="0">
                <a:latin typeface="Arial" panose="020B0604020202020204" pitchFamily="34" charset="0"/>
                <a:cs typeface="Arial" panose="020B0604020202020204" pitchFamily="34" charset="0"/>
              </a:rPr>
              <a:t> speed control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INVERTERS</a:t>
            </a:r>
          </a:p>
          <a:p>
            <a:pPr>
              <a:lnSpc>
                <a:spcPct val="150000"/>
              </a:lnSpc>
            </a:pPr>
            <a:r>
              <a:rPr lang="en-GB" sz="2400" dirty="0">
                <a:latin typeface="Arial" panose="020B0604020202020204" pitchFamily="34" charset="0"/>
                <a:cs typeface="Arial" panose="020B0604020202020204" pitchFamily="34" charset="0"/>
              </a:rPr>
              <a:t>The basic circuit of a typical single phase bridge inverter (without the commutating elements) is illustrated below:</a:t>
            </a:r>
          </a:p>
        </p:txBody>
      </p:sp>
      <p:pic>
        <p:nvPicPr>
          <p:cNvPr id="2" name="Picture 1">
            <a:extLst>
              <a:ext uri="{FF2B5EF4-FFF2-40B4-BE49-F238E27FC236}">
                <a16:creationId xmlns:a16="http://schemas.microsoft.com/office/drawing/2014/main" id="{03E0E9B6-2269-432F-BD37-5F31C60E960F}"/>
              </a:ext>
            </a:extLst>
          </p:cNvPr>
          <p:cNvPicPr>
            <a:picLocks noChangeAspect="1"/>
          </p:cNvPicPr>
          <p:nvPr/>
        </p:nvPicPr>
        <p:blipFill>
          <a:blip r:embed="rId3"/>
          <a:stretch>
            <a:fillRect/>
          </a:stretch>
        </p:blipFill>
        <p:spPr>
          <a:xfrm>
            <a:off x="3348037" y="3593762"/>
            <a:ext cx="5495925" cy="2152650"/>
          </a:xfrm>
          <a:prstGeom prst="rect">
            <a:avLst/>
          </a:prstGeom>
        </p:spPr>
      </p:pic>
    </p:spTree>
    <p:extLst>
      <p:ext uri="{BB962C8B-B14F-4D97-AF65-F5344CB8AC3E}">
        <p14:creationId xmlns:p14="http://schemas.microsoft.com/office/powerpoint/2010/main" val="6526722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Thyristor devices and </a:t>
            </a:r>
            <a:r>
              <a:rPr lang="en-GB" sz="2400" b="1" dirty="0" err="1">
                <a:latin typeface="Arial" panose="020B0604020202020204" pitchFamily="34" charset="0"/>
                <a:cs typeface="Arial" panose="020B0604020202020204" pitchFamily="34" charset="0"/>
              </a:rPr>
              <a:t>scr</a:t>
            </a:r>
            <a:r>
              <a:rPr lang="en-GB" sz="2400" b="1" dirty="0">
                <a:latin typeface="Arial" panose="020B0604020202020204" pitchFamily="34" charset="0"/>
                <a:cs typeface="Arial" panose="020B0604020202020204" pitchFamily="34" charset="0"/>
              </a:rPr>
              <a:t> speed control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AC MOTOR SPEED CONTROL</a:t>
            </a:r>
          </a:p>
          <a:p>
            <a:pPr>
              <a:lnSpc>
                <a:spcPct val="150000"/>
              </a:lnSpc>
            </a:pPr>
            <a:r>
              <a:rPr lang="en-GB" sz="2400" dirty="0">
                <a:latin typeface="Arial" panose="020B0604020202020204" pitchFamily="34" charset="0"/>
                <a:cs typeface="Arial" panose="020B0604020202020204" pitchFamily="34" charset="0"/>
              </a:rPr>
              <a:t>Although the DC motor lends itself more easily to speed control than does the AC motor, the major use of power semi conductor devices in AC motor speed control is </a:t>
            </a:r>
            <a:r>
              <a:rPr lang="en-GB" sz="2400" dirty="0" err="1">
                <a:latin typeface="Arial" panose="020B0604020202020204" pitchFamily="34" charset="0"/>
                <a:cs typeface="Arial" panose="020B0604020202020204" pitchFamily="34" charset="0"/>
              </a:rPr>
              <a:t>centered</a:t>
            </a:r>
            <a:r>
              <a:rPr lang="en-GB" sz="2400" dirty="0">
                <a:latin typeface="Arial" panose="020B0604020202020204" pitchFamily="34" charset="0"/>
                <a:cs typeface="Arial" panose="020B0604020202020204" pitchFamily="34" charset="0"/>
              </a:rPr>
              <a:t> on variable output frequency inverters. For effective AC motor speed control, compared to that of DC motor speed control, a greater complexity of power and control equipment is required. This additional cost has to be set, however, against the lower cost of the cage induction motor.</a:t>
            </a:r>
          </a:p>
        </p:txBody>
      </p:sp>
    </p:spTree>
    <p:extLst>
      <p:ext uri="{BB962C8B-B14F-4D97-AF65-F5344CB8AC3E}">
        <p14:creationId xmlns:p14="http://schemas.microsoft.com/office/powerpoint/2010/main" val="41595540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Thyristor devices and </a:t>
            </a:r>
            <a:r>
              <a:rPr lang="en-GB" sz="2400" b="1" dirty="0" err="1">
                <a:latin typeface="Arial" panose="020B0604020202020204" pitchFamily="34" charset="0"/>
                <a:cs typeface="Arial" panose="020B0604020202020204" pitchFamily="34" charset="0"/>
              </a:rPr>
              <a:t>scr</a:t>
            </a:r>
            <a:r>
              <a:rPr lang="en-GB" sz="2400" b="1" dirty="0">
                <a:latin typeface="Arial" panose="020B0604020202020204" pitchFamily="34" charset="0"/>
                <a:cs typeface="Arial" panose="020B0604020202020204" pitchFamily="34" charset="0"/>
              </a:rPr>
              <a:t> speed control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ADVANTAGES OF AC MOTOR SPEED CONTROL</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High efficiency against low motor cost;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Compact design and light weight with high torque;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Low maintenance;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Wide range of motor designs available.</a:t>
            </a:r>
          </a:p>
        </p:txBody>
      </p:sp>
    </p:spTree>
    <p:extLst>
      <p:ext uri="{BB962C8B-B14F-4D97-AF65-F5344CB8AC3E}">
        <p14:creationId xmlns:p14="http://schemas.microsoft.com/office/powerpoint/2010/main" val="31326513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Thyristor devices and </a:t>
            </a:r>
            <a:r>
              <a:rPr lang="en-GB" sz="2400" b="1" dirty="0" err="1">
                <a:latin typeface="Arial" panose="020B0604020202020204" pitchFamily="34" charset="0"/>
                <a:cs typeface="Arial" panose="020B0604020202020204" pitchFamily="34" charset="0"/>
              </a:rPr>
              <a:t>scr</a:t>
            </a:r>
            <a:r>
              <a:rPr lang="en-GB" sz="2400" b="1" dirty="0">
                <a:latin typeface="Arial" panose="020B0604020202020204" pitchFamily="34" charset="0"/>
                <a:cs typeface="Arial" panose="020B0604020202020204" pitchFamily="34" charset="0"/>
              </a:rPr>
              <a:t> speed control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AC DRIVE CONSIDERATIONS</a:t>
            </a:r>
          </a:p>
          <a:p>
            <a:pPr>
              <a:lnSpc>
                <a:spcPct val="150000"/>
              </a:lnSpc>
            </a:pPr>
            <a:r>
              <a:rPr lang="en-GB" sz="2400" dirty="0">
                <a:latin typeface="Arial" panose="020B0604020202020204" pitchFamily="34" charset="0"/>
                <a:cs typeface="Arial" panose="020B0604020202020204" pitchFamily="34" charset="0"/>
              </a:rPr>
              <a:t>With inverter-fed variable-speed drives, energy savings are possible by matching the voltage to the power demand at a given speed so as to maximise efficiency when under loaded. Practical examples in the industry where savings are possible are in pump and fan drives where the torque is proportional to the square of the speed with the motor loss a minimum at all speeds.</a:t>
            </a:r>
          </a:p>
        </p:txBody>
      </p:sp>
    </p:spTree>
    <p:extLst>
      <p:ext uri="{BB962C8B-B14F-4D97-AF65-F5344CB8AC3E}">
        <p14:creationId xmlns:p14="http://schemas.microsoft.com/office/powerpoint/2010/main" val="14104001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Thyristor devices and </a:t>
            </a:r>
            <a:r>
              <a:rPr lang="en-GB" sz="2400" b="1" dirty="0" err="1">
                <a:latin typeface="Arial" panose="020B0604020202020204" pitchFamily="34" charset="0"/>
                <a:cs typeface="Arial" panose="020B0604020202020204" pitchFamily="34" charset="0"/>
              </a:rPr>
              <a:t>scr</a:t>
            </a:r>
            <a:r>
              <a:rPr lang="en-GB" sz="2400" b="1" dirty="0">
                <a:latin typeface="Arial" panose="020B0604020202020204" pitchFamily="34" charset="0"/>
                <a:cs typeface="Arial" panose="020B0604020202020204" pitchFamily="34" charset="0"/>
              </a:rPr>
              <a:t> speed control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131848"/>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TYPES OF AC DRIVES</a:t>
            </a:r>
          </a:p>
          <a:p>
            <a:pPr>
              <a:lnSpc>
                <a:spcPct val="150000"/>
              </a:lnSpc>
            </a:pPr>
            <a:r>
              <a:rPr lang="en-GB" sz="2400" dirty="0">
                <a:latin typeface="Arial" panose="020B0604020202020204" pitchFamily="34" charset="0"/>
                <a:cs typeface="Arial" panose="020B0604020202020204" pitchFamily="34" charset="0"/>
              </a:rPr>
              <a:t>Constant voltage AC drives:</a:t>
            </a:r>
          </a:p>
        </p:txBody>
      </p:sp>
      <p:pic>
        <p:nvPicPr>
          <p:cNvPr id="2" name="Picture 1">
            <a:extLst>
              <a:ext uri="{FF2B5EF4-FFF2-40B4-BE49-F238E27FC236}">
                <a16:creationId xmlns:a16="http://schemas.microsoft.com/office/drawing/2014/main" id="{71FA2770-B10D-430B-B4CA-C23BD65FFE2C}"/>
              </a:ext>
            </a:extLst>
          </p:cNvPr>
          <p:cNvPicPr>
            <a:picLocks noChangeAspect="1"/>
          </p:cNvPicPr>
          <p:nvPr/>
        </p:nvPicPr>
        <p:blipFill>
          <a:blip r:embed="rId3"/>
          <a:stretch>
            <a:fillRect/>
          </a:stretch>
        </p:blipFill>
        <p:spPr>
          <a:xfrm>
            <a:off x="793377" y="3039765"/>
            <a:ext cx="5302624" cy="2268130"/>
          </a:xfrm>
          <a:prstGeom prst="rect">
            <a:avLst/>
          </a:prstGeom>
        </p:spPr>
      </p:pic>
      <p:sp>
        <p:nvSpPr>
          <p:cNvPr id="3" name="Rectangle 2">
            <a:extLst>
              <a:ext uri="{FF2B5EF4-FFF2-40B4-BE49-F238E27FC236}">
                <a16:creationId xmlns:a16="http://schemas.microsoft.com/office/drawing/2014/main" id="{17B58B36-88E2-46F0-A0F9-3BE4F445B69A}"/>
              </a:ext>
            </a:extLst>
          </p:cNvPr>
          <p:cNvSpPr/>
          <p:nvPr/>
        </p:nvSpPr>
        <p:spPr>
          <a:xfrm>
            <a:off x="6888372" y="2409344"/>
            <a:ext cx="3949158" cy="577850"/>
          </a:xfrm>
          <a:prstGeom prst="rect">
            <a:avLst/>
          </a:prstGeom>
        </p:spPr>
        <p:txBody>
          <a:bodyPr wrap="none">
            <a:spAutoFit/>
          </a:bodyPr>
          <a:lstStyle/>
          <a:p>
            <a:pPr>
              <a:lnSpc>
                <a:spcPct val="150000"/>
              </a:lnSpc>
            </a:pPr>
            <a:r>
              <a:rPr lang="en-GB" sz="2400" dirty="0">
                <a:latin typeface="Arial" panose="020B0604020202020204" pitchFamily="34" charset="0"/>
                <a:cs typeface="Arial" panose="020B0604020202020204" pitchFamily="34" charset="0"/>
              </a:rPr>
              <a:t>Constant current AC drives:</a:t>
            </a:r>
          </a:p>
        </p:txBody>
      </p:sp>
      <p:pic>
        <p:nvPicPr>
          <p:cNvPr id="4" name="Picture 3">
            <a:extLst>
              <a:ext uri="{FF2B5EF4-FFF2-40B4-BE49-F238E27FC236}">
                <a16:creationId xmlns:a16="http://schemas.microsoft.com/office/drawing/2014/main" id="{D77CA071-ED44-420C-8F60-C93D70AB406D}"/>
              </a:ext>
            </a:extLst>
          </p:cNvPr>
          <p:cNvPicPr>
            <a:picLocks noChangeAspect="1"/>
          </p:cNvPicPr>
          <p:nvPr/>
        </p:nvPicPr>
        <p:blipFill>
          <a:blip r:embed="rId4"/>
          <a:stretch>
            <a:fillRect/>
          </a:stretch>
        </p:blipFill>
        <p:spPr>
          <a:xfrm>
            <a:off x="6545496" y="3092335"/>
            <a:ext cx="4643438" cy="2257508"/>
          </a:xfrm>
          <a:prstGeom prst="rect">
            <a:avLst/>
          </a:prstGeom>
        </p:spPr>
      </p:pic>
    </p:spTree>
    <p:extLst>
      <p:ext uri="{BB962C8B-B14F-4D97-AF65-F5344CB8AC3E}">
        <p14:creationId xmlns:p14="http://schemas.microsoft.com/office/powerpoint/2010/main" val="37610876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Thyristor devices and </a:t>
            </a:r>
            <a:r>
              <a:rPr lang="en-GB" sz="2400" b="1" dirty="0" err="1">
                <a:latin typeface="Arial" panose="020B0604020202020204" pitchFamily="34" charset="0"/>
                <a:cs typeface="Arial" panose="020B0604020202020204" pitchFamily="34" charset="0"/>
              </a:rPr>
              <a:t>scr</a:t>
            </a:r>
            <a:r>
              <a:rPr lang="en-GB" sz="2400" b="1" dirty="0">
                <a:latin typeface="Arial" panose="020B0604020202020204" pitchFamily="34" charset="0"/>
                <a:cs typeface="Arial" panose="020B0604020202020204" pitchFamily="34" charset="0"/>
              </a:rPr>
              <a:t> speed control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ELECTRICAL BRAKING</a:t>
            </a:r>
          </a:p>
          <a:p>
            <a:pPr>
              <a:lnSpc>
                <a:spcPct val="150000"/>
              </a:lnSpc>
            </a:pPr>
            <a:r>
              <a:rPr lang="en-GB" sz="2400" dirty="0">
                <a:latin typeface="Arial" panose="020B0604020202020204" pitchFamily="34" charset="0"/>
                <a:cs typeface="Arial" panose="020B0604020202020204" pitchFamily="34" charset="0"/>
              </a:rPr>
              <a:t>Electrical braking can be achieved in one of three ways:</a:t>
            </a:r>
          </a:p>
          <a:p>
            <a:pPr>
              <a:lnSpc>
                <a:spcPct val="150000"/>
              </a:lnSpc>
            </a:pPr>
            <a:r>
              <a:rPr lang="en-GB" sz="2400" b="1" dirty="0">
                <a:latin typeface="Arial" panose="020B0604020202020204" pitchFamily="34" charset="0"/>
                <a:cs typeface="Arial" panose="020B0604020202020204" pitchFamily="34" charset="0"/>
              </a:rPr>
              <a:t>Plugging</a:t>
            </a:r>
            <a:r>
              <a:rPr lang="en-GB" sz="2400" dirty="0">
                <a:latin typeface="Arial" panose="020B0604020202020204" pitchFamily="34" charset="0"/>
                <a:cs typeface="Arial" panose="020B0604020202020204" pitchFamily="34" charset="0"/>
              </a:rPr>
              <a:t> is the braking technique of reversing the armature connections to the supply via a resistor for the motor to rotate finally in the reverse direction.</a:t>
            </a:r>
          </a:p>
          <a:p>
            <a:pPr>
              <a:lnSpc>
                <a:spcPct val="150000"/>
              </a:lnSpc>
            </a:pPr>
            <a:r>
              <a:rPr lang="en-GB" sz="2400" b="1" dirty="0">
                <a:latin typeface="Arial" panose="020B0604020202020204" pitchFamily="34" charset="0"/>
                <a:cs typeface="Arial" panose="020B0604020202020204" pitchFamily="34" charset="0"/>
              </a:rPr>
              <a:t>Regenerative braking </a:t>
            </a:r>
            <a:r>
              <a:rPr lang="en-GB" sz="2400" dirty="0">
                <a:latin typeface="Arial" panose="020B0604020202020204" pitchFamily="34" charset="0"/>
                <a:cs typeface="Arial" panose="020B0604020202020204" pitchFamily="34" charset="0"/>
              </a:rPr>
              <a:t>is applied to devices where there is a need to preserve energy, as is the case with battery operated vehicles.</a:t>
            </a:r>
          </a:p>
          <a:p>
            <a:pPr>
              <a:lnSpc>
                <a:spcPct val="150000"/>
              </a:lnSpc>
            </a:pPr>
            <a:r>
              <a:rPr lang="en-GB" sz="2400" b="1" dirty="0">
                <a:latin typeface="Arial" panose="020B0604020202020204" pitchFamily="34" charset="0"/>
                <a:cs typeface="Arial" panose="020B0604020202020204" pitchFamily="34" charset="0"/>
              </a:rPr>
              <a:t>Dynamic braking </a:t>
            </a:r>
            <a:r>
              <a:rPr lang="en-GB" sz="2400" dirty="0">
                <a:latin typeface="Arial" panose="020B0604020202020204" pitchFamily="34" charset="0"/>
                <a:cs typeface="Arial" panose="020B0604020202020204" pitchFamily="34" charset="0"/>
              </a:rPr>
              <a:t>is applied to those areas where rapid slowdown is required and regenerative braking is not possible.</a:t>
            </a:r>
          </a:p>
        </p:txBody>
      </p:sp>
    </p:spTree>
    <p:extLst>
      <p:ext uri="{BB962C8B-B14F-4D97-AF65-F5344CB8AC3E}">
        <p14:creationId xmlns:p14="http://schemas.microsoft.com/office/powerpoint/2010/main" val="41320764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Programmable controllers cover a wide spectrum of equipment and capabilities which range from simple relay replacing with minimum I/O and memory capability to large supervisory controllers which perform a variety of control and data acquisition functions.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9: Programmable logic controllers</a:t>
            </a:r>
          </a:p>
        </p:txBody>
      </p:sp>
    </p:spTree>
    <p:extLst>
      <p:ext uri="{BB962C8B-B14F-4D97-AF65-F5344CB8AC3E}">
        <p14:creationId xmlns:p14="http://schemas.microsoft.com/office/powerpoint/2010/main" val="40609773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9: Programmable logic controllers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HARD- AND SOFT WIRING VS RELAY- AND LADDER LOGIC</a:t>
            </a:r>
          </a:p>
          <a:p>
            <a:pPr>
              <a:lnSpc>
                <a:spcPct val="150000"/>
              </a:lnSpc>
            </a:pPr>
            <a:r>
              <a:rPr lang="en-GB" sz="2400" dirty="0">
                <a:latin typeface="Arial" panose="020B0604020202020204" pitchFamily="34" charset="0"/>
                <a:cs typeface="Arial" panose="020B0604020202020204" pitchFamily="34" charset="0"/>
              </a:rPr>
              <a:t>When relays and contactors are individually wired together to solve typical control problems it is known as hard wiring. This conventional control technology employing relay and contactor controls, as well as inter-wired solid state component controls are referred to as hard-wired control systems where the wiring represents the program. In developing a program to replace the functions of the described hard wiring control system, you are said to be engaging yourself with soft wiring.</a:t>
            </a:r>
          </a:p>
        </p:txBody>
      </p:sp>
    </p:spTree>
    <p:extLst>
      <p:ext uri="{BB962C8B-B14F-4D97-AF65-F5344CB8AC3E}">
        <p14:creationId xmlns:p14="http://schemas.microsoft.com/office/powerpoint/2010/main" val="33985667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9: Programmable logic controllers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PROGRAMMABLE LOGIC CONTROLLERS (PLC’S)</a:t>
            </a:r>
          </a:p>
          <a:p>
            <a:pPr>
              <a:lnSpc>
                <a:spcPct val="150000"/>
              </a:lnSpc>
            </a:pPr>
            <a:r>
              <a:rPr lang="en-GB" sz="2400" dirty="0">
                <a:latin typeface="Arial" panose="020B0604020202020204" pitchFamily="34" charset="0"/>
                <a:cs typeface="Arial" panose="020B0604020202020204" pitchFamily="34" charset="0"/>
              </a:rPr>
              <a:t>The PLC accepts data from input devices (sensors, limit switches, push buttons, proximity switches, etc), and it then performs logical decisions in an orderly repetitive sequence determined by the program which has been entered into its memory by the user. The PLC also provides output signals for the control of machines, plants, processes, etc.</a:t>
            </a:r>
          </a:p>
        </p:txBody>
      </p:sp>
    </p:spTree>
    <p:extLst>
      <p:ext uri="{BB962C8B-B14F-4D97-AF65-F5344CB8AC3E}">
        <p14:creationId xmlns:p14="http://schemas.microsoft.com/office/powerpoint/2010/main" val="27458704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5905</TotalTime>
  <Words>6746</Words>
  <Application>Microsoft Office PowerPoint</Application>
  <PresentationFormat>Widescreen</PresentationFormat>
  <Paragraphs>489</Paragraphs>
  <Slides>106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106</vt:i4>
      </vt:variant>
    </vt:vector>
  </HeadingPairs>
  <TitlesOfParts>
    <vt:vector size="112" baseType="lpstr">
      <vt:lpstr>Arial</vt:lpstr>
      <vt:lpstr>Brandon Grotesque Medium</vt:lpstr>
      <vt:lpstr>Calibri</vt:lpstr>
      <vt:lpstr>Calibri Light</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Ryk Cloete</dc:creator>
  <cp:lastModifiedBy>Becky Leighton</cp:lastModifiedBy>
  <cp:revision>132</cp:revision>
  <dcterms:created xsi:type="dcterms:W3CDTF">2018-09-18T08:47:31Z</dcterms:created>
  <dcterms:modified xsi:type="dcterms:W3CDTF">2019-10-31T16:27:46Z</dcterms:modified>
</cp:coreProperties>
</file>